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DE77-C159-4D3C-96E4-7966D37686E9}" type="datetimeFigureOut">
              <a:rPr lang="en-US" smtClean="0"/>
              <a:pPr/>
              <a:t>18-May-23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515C-8B02-4029-9F45-EF21C6D3D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0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515C-8B02-4029-9F45-EF21C6D3D9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544" y="354999"/>
            <a:ext cx="2148468" cy="12986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98" y="223009"/>
            <a:ext cx="1308101" cy="137089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436418" y="9258300"/>
            <a:ext cx="10852150" cy="1028700"/>
          </a:xfrm>
          <a:custGeom>
            <a:avLst/>
            <a:gdLst/>
            <a:ahLst/>
            <a:cxnLst/>
            <a:rect l="l" t="t" r="r" b="b"/>
            <a:pathLst>
              <a:path w="10852150" h="1028700">
                <a:moveTo>
                  <a:pt x="0" y="0"/>
                </a:moveTo>
                <a:lnTo>
                  <a:pt x="10851581" y="0"/>
                </a:lnTo>
                <a:lnTo>
                  <a:pt x="10851581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7725" y="2324100"/>
            <a:ext cx="66675" cy="7162800"/>
          </a:xfrm>
          <a:custGeom>
            <a:avLst/>
            <a:gdLst/>
            <a:ahLst/>
            <a:cxnLst/>
            <a:rect l="l" t="t" r="r" b="b"/>
            <a:pathLst>
              <a:path w="66675" h="7162800">
                <a:moveTo>
                  <a:pt x="66674" y="7162799"/>
                </a:moveTo>
                <a:lnTo>
                  <a:pt x="0" y="7162799"/>
                </a:lnTo>
                <a:lnTo>
                  <a:pt x="0" y="0"/>
                </a:lnTo>
                <a:lnTo>
                  <a:pt x="66674" y="0"/>
                </a:lnTo>
                <a:lnTo>
                  <a:pt x="66674" y="71627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01111" y="1423892"/>
            <a:ext cx="12685777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1544" y="354999"/>
            <a:ext cx="2148468" cy="12986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298" y="223009"/>
            <a:ext cx="1308101" cy="13708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989" y="693736"/>
            <a:ext cx="369802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5580" y="2790444"/>
            <a:ext cx="15276839" cy="5064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2625" y="9734686"/>
            <a:ext cx="88836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21134" y="9742636"/>
            <a:ext cx="881253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5890">
              <a:lnSpc>
                <a:spcPts val="1470"/>
              </a:lnSpc>
            </a:pPr>
            <a:fld id="{81D60167-4931-47E6-BA6A-407CBD079E47}" type="slidenum">
              <a:rPr spc="-5" dirty="0"/>
              <a:pPr marL="135890">
                <a:lnSpc>
                  <a:spcPts val="1470"/>
                </a:lnSpc>
              </a:pPr>
              <a:t>‹#›</a:t>
            </a:fld>
            <a:r>
              <a:rPr spc="-5" dirty="0"/>
              <a:t>/24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lib.net/doc/5711898/relations-and-functions--ppt-" TargetMode="External"/><Relationship Id="rId2" Type="http://schemas.openxmlformats.org/officeDocument/2006/relationships/hyperlink" Target="https://www.slideshare.net/Dreams4school/relations-and-functions-429994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wariacademy.com/ncert-solutions/class-12/maths/chapter-1/" TargetMode="External"/><Relationship Id="rId5" Type="http://schemas.openxmlformats.org/officeDocument/2006/relationships/hyperlink" Target="https://d2cyt36b7wnvt9.cloudfront.net/exams/wp-content/uploads/2019/12/06154032/Maths_Ch-01.pdf" TargetMode="External"/><Relationship Id="rId4" Type="http://schemas.openxmlformats.org/officeDocument/2006/relationships/hyperlink" Target="https://gyansindhuclasses.com/wp-content/uploads/2021/11/Class-12-Relation-and-function-PP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782925" cy="10287000"/>
          </a:xfrm>
          <a:custGeom>
            <a:avLst/>
            <a:gdLst/>
            <a:ahLst/>
            <a:cxnLst/>
            <a:rect l="l" t="t" r="r" b="b"/>
            <a:pathLst>
              <a:path w="15782925" h="10287000">
                <a:moveTo>
                  <a:pt x="0" y="10286999"/>
                </a:moveTo>
                <a:lnTo>
                  <a:pt x="15782543" y="10286999"/>
                </a:lnTo>
                <a:lnTo>
                  <a:pt x="1578254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ABE8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782543" y="0"/>
            <a:ext cx="2505710" cy="10287000"/>
            <a:chOff x="15782543" y="0"/>
            <a:chExt cx="250571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51544" y="354999"/>
              <a:ext cx="2148468" cy="1298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82543" y="0"/>
              <a:ext cx="2505710" cy="10287000"/>
            </a:xfrm>
            <a:custGeom>
              <a:avLst/>
              <a:gdLst/>
              <a:ahLst/>
              <a:cxnLst/>
              <a:rect l="l" t="t" r="r" b="b"/>
              <a:pathLst>
                <a:path w="2505709" h="10287000">
                  <a:moveTo>
                    <a:pt x="2505456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2505456" y="0"/>
                  </a:lnTo>
                  <a:lnTo>
                    <a:pt x="2505456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4880" y="409863"/>
              <a:ext cx="1741980" cy="10714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64126" y="1225458"/>
            <a:ext cx="4373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340" marR="5080" indent="-1565275">
              <a:lnSpc>
                <a:spcPct val="1333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20301"/>
                </a:solidFill>
                <a:latin typeface="Cambria"/>
                <a:cs typeface="Cambria"/>
              </a:rPr>
              <a:t>an </a:t>
            </a:r>
            <a:r>
              <a:rPr sz="1800" b="1" spc="-10" dirty="0">
                <a:solidFill>
                  <a:srgbClr val="020301"/>
                </a:solidFill>
                <a:latin typeface="Cambria"/>
                <a:cs typeface="Cambria"/>
              </a:rPr>
              <a:t>International </a:t>
            </a:r>
            <a:r>
              <a:rPr sz="1800" b="1" spc="-5" dirty="0">
                <a:solidFill>
                  <a:srgbClr val="020301"/>
                </a:solidFill>
                <a:latin typeface="Cambria"/>
                <a:cs typeface="Cambria"/>
              </a:rPr>
              <a:t>CBSE Finger Print School </a:t>
            </a:r>
            <a:r>
              <a:rPr sz="1800" b="1" spc="-385" dirty="0">
                <a:solidFill>
                  <a:srgbClr val="020301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20301"/>
                </a:solidFill>
                <a:latin typeface="Cambria"/>
                <a:cs typeface="Cambria"/>
              </a:rPr>
              <a:t>Coimbatore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2049" y="3080405"/>
            <a:ext cx="1068197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sz="3500" spc="-10">
                <a:solidFill>
                  <a:srgbClr val="020301"/>
                </a:solidFill>
              </a:rPr>
              <a:t>SUBJECT</a:t>
            </a:r>
            <a:r>
              <a:rPr sz="3500" spc="-20">
                <a:solidFill>
                  <a:srgbClr val="020301"/>
                </a:solidFill>
              </a:rPr>
              <a:t> </a:t>
            </a:r>
            <a:r>
              <a:rPr sz="3500" spc="-20" smtClean="0">
                <a:solidFill>
                  <a:srgbClr val="020301"/>
                </a:solidFill>
              </a:rPr>
              <a:t>NAME</a:t>
            </a:r>
            <a:r>
              <a:rPr lang="en-US" sz="3500" spc="-20" dirty="0" smtClean="0">
                <a:solidFill>
                  <a:srgbClr val="020301"/>
                </a:solidFill>
              </a:rPr>
              <a:t>  </a:t>
            </a:r>
            <a:r>
              <a:rPr sz="3500" spc="-20" smtClean="0">
                <a:solidFill>
                  <a:srgbClr val="020301"/>
                </a:solidFill>
              </a:rPr>
              <a:t>-</a:t>
            </a:r>
            <a:r>
              <a:rPr lang="en-US" sz="3500" spc="-20" dirty="0" smtClean="0">
                <a:solidFill>
                  <a:srgbClr val="020301"/>
                </a:solidFill>
              </a:rPr>
              <a:t>  </a:t>
            </a:r>
            <a:r>
              <a:rPr lang="en-US" sz="3500" dirty="0" smtClean="0">
                <a:solidFill>
                  <a:srgbClr val="020301"/>
                </a:solidFill>
                <a:ea typeface="Cambria"/>
                <a:sym typeface="Cambria"/>
              </a:rPr>
              <a:t>041 MATHEMATICS</a:t>
            </a:r>
            <a:endParaRPr sz="35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298" y="223009"/>
            <a:ext cx="1308101" cy="13708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95430" y="4040018"/>
            <a:ext cx="55175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8270" algn="ctr">
              <a:lnSpc>
                <a:spcPct val="100000"/>
              </a:lnSpc>
              <a:spcBef>
                <a:spcPts val="100"/>
              </a:spcBef>
            </a:pPr>
            <a:r>
              <a:rPr sz="3600" b="1" spc="-35" smtClean="0">
                <a:solidFill>
                  <a:srgbClr val="020301"/>
                </a:solidFill>
                <a:latin typeface="Cambria"/>
                <a:cs typeface="Cambria"/>
              </a:rPr>
              <a:t>GRADE-X</a:t>
            </a:r>
            <a:r>
              <a:rPr lang="en-US" sz="3600" b="1" spc="-35" dirty="0" smtClean="0">
                <a:solidFill>
                  <a:srgbClr val="020301"/>
                </a:solidFill>
                <a:latin typeface="Cambria"/>
                <a:cs typeface="Cambria"/>
              </a:rPr>
              <a:t>II</a:t>
            </a:r>
            <a:endParaRPr sz="3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3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370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3500" spc="-10">
                <a:latin typeface="Cambria"/>
                <a:cs typeface="Cambria"/>
              </a:rPr>
              <a:t>UNIT</a:t>
            </a:r>
            <a:r>
              <a:rPr sz="3500" spc="-25">
                <a:latin typeface="Cambria"/>
                <a:cs typeface="Cambria"/>
              </a:rPr>
              <a:t> </a:t>
            </a:r>
            <a:r>
              <a:rPr sz="3500" spc="-25" smtClean="0">
                <a:latin typeface="Cambria"/>
                <a:cs typeface="Cambria"/>
              </a:rPr>
              <a:t> </a:t>
            </a:r>
            <a:r>
              <a:rPr sz="3500">
                <a:latin typeface="Cambria"/>
                <a:cs typeface="Cambria"/>
              </a:rPr>
              <a:t>–</a:t>
            </a:r>
            <a:r>
              <a:rPr sz="3500" spc="15">
                <a:latin typeface="Cambria"/>
                <a:cs typeface="Cambria"/>
              </a:rPr>
              <a:t> </a:t>
            </a:r>
            <a:r>
              <a:rPr lang="en-US" sz="3500" spc="15" dirty="0">
                <a:latin typeface="Cambria"/>
                <a:cs typeface="Cambria"/>
              </a:rPr>
              <a:t>1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030" y="7666887"/>
            <a:ext cx="9513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500" dirty="0" smtClean="0">
                <a:latin typeface="Cambria" pitchFamily="18" charset="0"/>
                <a:cs typeface="Cambria"/>
              </a:rPr>
              <a:t>TOPIC – RELATIONS &amp; FUNCTIONS</a:t>
            </a:r>
            <a:endParaRPr lang="en-US" sz="3500" dirty="0">
              <a:latin typeface="Cambria" pitchFamily="18" charset="0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5419" y="548636"/>
            <a:ext cx="4436434" cy="822963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lang="en-US" spc="-1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</p:spPr>
        <p:txBody>
          <a:bodyPr/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lang="en-US" spc="-5" smtClean="0"/>
              <a:pPr marL="135890">
                <a:lnSpc>
                  <a:spcPts val="1470"/>
                </a:lnSpc>
              </a:pPr>
              <a:t>1</a:t>
            </a:fld>
            <a:r>
              <a:rPr lang="en-US" spc="-5" dirty="0" smtClean="0"/>
              <a:t>/25</a:t>
            </a:r>
            <a:endParaRPr lang="en-US" spc="-5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lang="en-US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4412" y="1095435"/>
            <a:ext cx="4178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05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165" dirty="0">
                <a:solidFill>
                  <a:srgbClr val="244582"/>
                </a:solidFill>
                <a:latin typeface="Cambria"/>
                <a:cs typeface="Cambria"/>
              </a:rPr>
              <a:t>Transitive</a:t>
            </a:r>
            <a:r>
              <a:rPr sz="3000" b="1" spc="17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4974" y="1679225"/>
            <a:ext cx="10076815" cy="2378075"/>
            <a:chOff x="3134974" y="1679225"/>
            <a:chExt cx="10076815" cy="2378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974" y="1679225"/>
              <a:ext cx="10076699" cy="1749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4974" y="3468975"/>
              <a:ext cx="10076699" cy="5876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34412" y="4526098"/>
            <a:ext cx="4590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00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220" dirty="0">
                <a:solidFill>
                  <a:srgbClr val="244582"/>
                </a:solidFill>
                <a:latin typeface="Cambria"/>
                <a:cs typeface="Cambria"/>
              </a:rPr>
              <a:t>Equivalence</a:t>
            </a:r>
            <a:r>
              <a:rPr sz="3000" b="1" spc="180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0" y="5070040"/>
            <a:ext cx="11810999" cy="31679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6840200" y="9715500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5" smtClean="0"/>
              <a:pPr marL="38100">
                <a:lnSpc>
                  <a:spcPts val="1470"/>
                </a:lnSpc>
              </a:pPr>
              <a:t>10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0325" y="1774874"/>
            <a:ext cx="10613099" cy="5962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33013" y="1785042"/>
            <a:ext cx="4048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0070C0"/>
                </a:solidFill>
                <a:latin typeface="Arial"/>
                <a:cs typeface="Arial"/>
              </a:rPr>
              <a:t>□</a:t>
            </a:r>
            <a:r>
              <a:rPr sz="3000" b="1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00" b="1" spc="220" dirty="0">
                <a:solidFill>
                  <a:srgbClr val="0070C0"/>
                </a:solidFill>
                <a:latin typeface="Cambria"/>
                <a:cs typeface="Cambria"/>
              </a:rPr>
              <a:t>Equivalence</a:t>
            </a:r>
            <a:r>
              <a:rPr sz="3000" b="1" spc="17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3000" b="1" spc="220" dirty="0">
                <a:solidFill>
                  <a:srgbClr val="0070C0"/>
                </a:solidFill>
                <a:latin typeface="Cambria"/>
                <a:cs typeface="Cambria"/>
              </a:rPr>
              <a:t>Class.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25" smtClean="0"/>
              <a:pPr marL="38100">
                <a:lnSpc>
                  <a:spcPts val="1470"/>
                </a:lnSpc>
              </a:pPr>
              <a:t>11</a:t>
            </a:fld>
            <a:r>
              <a:rPr spc="-225" smtClean="0"/>
              <a:t>/</a:t>
            </a:r>
            <a:r>
              <a:rPr lang="en-US" spc="-225" dirty="0" smtClean="0"/>
              <a:t>25</a:t>
            </a:r>
            <a:endParaRPr spc="-2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8201" y="453293"/>
            <a:ext cx="2950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20" dirty="0">
                <a:solidFill>
                  <a:srgbClr val="B53931"/>
                </a:solidFill>
                <a:latin typeface="Times New Roman"/>
                <a:cs typeface="Times New Roman"/>
              </a:rPr>
              <a:t>Functions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2924" y="1691096"/>
            <a:ext cx="416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6820" algn="l"/>
              </a:tabLst>
            </a:pPr>
            <a:r>
              <a:rPr sz="2400" b="1" i="1" spc="-95" dirty="0">
                <a:solidFill>
                  <a:srgbClr val="663716"/>
                </a:solidFill>
                <a:latin typeface="Times New Roman"/>
                <a:cs typeface="Times New Roman"/>
              </a:rPr>
              <a:t>Function</a:t>
            </a:r>
            <a:r>
              <a:rPr sz="2400" b="1" i="1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663716"/>
                </a:solidFill>
                <a:latin typeface="Times New Roman"/>
                <a:cs typeface="Times New Roman"/>
              </a:rPr>
              <a:t>as</a:t>
            </a:r>
            <a:r>
              <a:rPr sz="2400" b="1" i="1" spc="5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663716"/>
                </a:solidFill>
                <a:latin typeface="Times New Roman"/>
                <a:cs typeface="Times New Roman"/>
              </a:rPr>
              <a:t>a</a:t>
            </a:r>
            <a:r>
              <a:rPr sz="2400" b="1" i="1" spc="5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663716"/>
                </a:solidFill>
                <a:latin typeface="Times New Roman"/>
                <a:cs typeface="Times New Roman"/>
              </a:rPr>
              <a:t>set</a:t>
            </a:r>
            <a:r>
              <a:rPr sz="2400" b="1" i="1" spc="10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663716"/>
                </a:solidFill>
                <a:latin typeface="Times New Roman"/>
                <a:cs typeface="Times New Roman"/>
              </a:rPr>
              <a:t>of	</a:t>
            </a:r>
            <a:r>
              <a:rPr sz="2400" b="1" i="1" spc="-75" dirty="0">
                <a:solidFill>
                  <a:srgbClr val="663716"/>
                </a:solidFill>
                <a:latin typeface="Times New Roman"/>
                <a:cs typeface="Times New Roman"/>
              </a:rPr>
              <a:t>ordered</a:t>
            </a:r>
            <a:r>
              <a:rPr sz="2400" b="1" i="1" spc="-60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40" dirty="0">
                <a:solidFill>
                  <a:srgbClr val="663716"/>
                </a:solidFill>
                <a:latin typeface="Times New Roman"/>
                <a:cs typeface="Times New Roman"/>
              </a:rPr>
              <a:t>pairs.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9887" y="2027322"/>
            <a:ext cx="12071399" cy="2373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92924" y="4505321"/>
            <a:ext cx="3541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95" dirty="0">
                <a:solidFill>
                  <a:srgbClr val="663716"/>
                </a:solidFill>
                <a:latin typeface="Times New Roman"/>
                <a:cs typeface="Times New Roman"/>
              </a:rPr>
              <a:t>Function</a:t>
            </a:r>
            <a:r>
              <a:rPr sz="2400" b="1" i="1" spc="-10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663716"/>
                </a:solidFill>
                <a:latin typeface="Times New Roman"/>
                <a:cs typeface="Times New Roman"/>
              </a:rPr>
              <a:t>as</a:t>
            </a:r>
            <a:r>
              <a:rPr sz="2400" b="1" i="1" spc="-10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663716"/>
                </a:solidFill>
                <a:latin typeface="Times New Roman"/>
                <a:cs typeface="Times New Roman"/>
              </a:rPr>
              <a:t>a</a:t>
            </a:r>
            <a:r>
              <a:rPr sz="2400" b="1" i="1" spc="-5" dirty="0">
                <a:solidFill>
                  <a:srgbClr val="663716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663716"/>
                </a:solidFill>
                <a:latin typeface="Times New Roman"/>
                <a:cs typeface="Times New Roman"/>
              </a:rPr>
              <a:t>correspondence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19899" y="4815525"/>
            <a:ext cx="13220700" cy="4504690"/>
            <a:chOff x="2019899" y="4815525"/>
            <a:chExt cx="13220700" cy="45046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899" y="4815525"/>
              <a:ext cx="11141399" cy="3305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9899" y="8121224"/>
              <a:ext cx="13220099" cy="11987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6764000" y="9715500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5" smtClean="0"/>
              <a:pPr marL="38100">
                <a:lnSpc>
                  <a:spcPts val="1470"/>
                </a:lnSpc>
              </a:pPr>
              <a:t>12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556" y="1904207"/>
            <a:ext cx="2740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25" dirty="0">
                <a:latin typeface="Times New Roman"/>
                <a:cs typeface="Times New Roman"/>
              </a:rPr>
              <a:t>Constant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50" y="4017925"/>
            <a:ext cx="8715477" cy="503757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0049" y="305975"/>
            <a:ext cx="8938895" cy="8496935"/>
            <a:chOff x="210049" y="305975"/>
            <a:chExt cx="8938895" cy="84969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49" y="2539524"/>
              <a:ext cx="8933999" cy="10355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144000" y="305975"/>
              <a:ext cx="0" cy="8496935"/>
            </a:xfrm>
            <a:custGeom>
              <a:avLst/>
              <a:gdLst/>
              <a:ahLst/>
              <a:cxnLst/>
              <a:rect l="l" t="t" r="r" b="b"/>
              <a:pathLst>
                <a:path h="8496935">
                  <a:moveTo>
                    <a:pt x="0" y="0"/>
                  </a:moveTo>
                  <a:lnTo>
                    <a:pt x="0" y="8496899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20141" y="1904207"/>
            <a:ext cx="2512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20" dirty="0">
                <a:latin typeface="Times New Roman"/>
                <a:cs typeface="Times New Roman"/>
              </a:rPr>
              <a:t>Identity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0049" y="2591724"/>
            <a:ext cx="9017949" cy="931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2475" y="3980950"/>
            <a:ext cx="8488497" cy="503757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25" smtClean="0"/>
              <a:pPr marL="38100">
                <a:lnSpc>
                  <a:spcPts val="1470"/>
                </a:lnSpc>
              </a:pPr>
              <a:t>13</a:t>
            </a:fld>
            <a:r>
              <a:rPr spc="-225" smtClean="0"/>
              <a:t>/</a:t>
            </a:r>
            <a:r>
              <a:rPr lang="en-US" spc="-225" dirty="0" smtClean="0"/>
              <a:t>25</a:t>
            </a:r>
            <a:endParaRPr spc="-2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7350" y="2283747"/>
            <a:ext cx="8900795" cy="6893559"/>
            <a:chOff x="277350" y="2283747"/>
            <a:chExt cx="8900795" cy="6893559"/>
          </a:xfrm>
        </p:grpSpPr>
        <p:sp>
          <p:nvSpPr>
            <p:cNvPr id="4" name="object 4"/>
            <p:cNvSpPr/>
            <p:nvPr/>
          </p:nvSpPr>
          <p:spPr>
            <a:xfrm>
              <a:off x="9120147" y="2283749"/>
              <a:ext cx="48260" cy="6419850"/>
            </a:xfrm>
            <a:custGeom>
              <a:avLst/>
              <a:gdLst/>
              <a:ahLst/>
              <a:cxnLst/>
              <a:rect l="l" t="t" r="r" b="b"/>
              <a:pathLst>
                <a:path w="48259" h="6419850">
                  <a:moveTo>
                    <a:pt x="47699" y="6419699"/>
                  </a:moveTo>
                  <a:lnTo>
                    <a:pt x="0" y="6419699"/>
                  </a:lnTo>
                  <a:lnTo>
                    <a:pt x="0" y="0"/>
                  </a:lnTo>
                  <a:lnTo>
                    <a:pt x="47699" y="0"/>
                  </a:lnTo>
                  <a:lnTo>
                    <a:pt x="47699" y="6419699"/>
                  </a:lnTo>
                  <a:close/>
                </a:path>
              </a:pathLst>
            </a:custGeom>
            <a:solidFill>
              <a:srgbClr val="5F8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283747"/>
              <a:ext cx="8567999" cy="1684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5774" y="3636474"/>
              <a:ext cx="2455499" cy="1035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50" y="4746800"/>
              <a:ext cx="8396002" cy="44298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9865" y="1727707"/>
            <a:ext cx="367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45" dirty="0">
                <a:latin typeface="Times New Roman"/>
                <a:cs typeface="Times New Roman"/>
              </a:rPr>
              <a:t>Greatest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Integer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7490" y="1727707"/>
            <a:ext cx="2588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10" dirty="0">
                <a:latin typeface="Times New Roman"/>
                <a:cs typeface="Times New Roman"/>
              </a:rPr>
              <a:t>Signum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54974" y="2288250"/>
            <a:ext cx="8568055" cy="6610350"/>
            <a:chOff x="9454974" y="2288250"/>
            <a:chExt cx="8568055" cy="66103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4974" y="2288250"/>
              <a:ext cx="8383799" cy="2281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45950" y="4569750"/>
              <a:ext cx="6677026" cy="432882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6764000" y="9715500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5" smtClean="0"/>
              <a:pPr marL="38100">
                <a:lnSpc>
                  <a:spcPts val="1470"/>
                </a:lnSpc>
              </a:pPr>
              <a:t>14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5847" y="2307225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9956" y="1860657"/>
            <a:ext cx="3169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5" dirty="0">
                <a:latin typeface="Times New Roman"/>
                <a:cs typeface="Times New Roman"/>
              </a:rPr>
              <a:t>Exponential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9299" y="2309150"/>
            <a:ext cx="7860030" cy="1364615"/>
            <a:chOff x="889299" y="2309150"/>
            <a:chExt cx="7860030" cy="13646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299" y="2309150"/>
              <a:ext cx="7859699" cy="1035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1249" y="2842044"/>
              <a:ext cx="2141099" cy="8312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52975" y="3931474"/>
            <a:ext cx="8396605" cy="5031740"/>
            <a:chOff x="352975" y="3931474"/>
            <a:chExt cx="8396605" cy="50317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75" y="3931474"/>
              <a:ext cx="8396025" cy="50313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450" y="4183525"/>
              <a:ext cx="2133599" cy="380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352915" y="1860657"/>
            <a:ext cx="3186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25" dirty="0">
                <a:latin typeface="Times New Roman"/>
                <a:cs typeface="Times New Roman"/>
              </a:rPr>
              <a:t>Logarithmic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10399" y="2309149"/>
            <a:ext cx="8717099" cy="10355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0399" y="3842825"/>
            <a:ext cx="8396022" cy="503134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6687800" y="9563100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25" smtClean="0"/>
              <a:pPr marL="38100">
                <a:lnSpc>
                  <a:spcPts val="1470"/>
                </a:lnSpc>
              </a:pPr>
              <a:t>15</a:t>
            </a:fld>
            <a:r>
              <a:rPr spc="-225" smtClean="0"/>
              <a:t>/2</a:t>
            </a:r>
            <a:r>
              <a:rPr lang="en-US" spc="-225" dirty="0" smtClean="0"/>
              <a:t>5</a:t>
            </a:r>
            <a:endParaRPr spc="-2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4114" y="1385282"/>
            <a:ext cx="3590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5" dirty="0">
                <a:latin typeface="Times New Roman"/>
                <a:cs typeface="Times New Roman"/>
              </a:rPr>
              <a:t>Even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and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Odd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941425"/>
            <a:ext cx="9305699" cy="1825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874275"/>
            <a:ext cx="8726099" cy="1825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2560" y="5814237"/>
            <a:ext cx="463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635" algn="l"/>
              </a:tabLst>
            </a:pPr>
            <a:r>
              <a:rPr sz="3600" b="1" spc="-15" dirty="0">
                <a:latin typeface="Arial"/>
                <a:cs typeface="Arial"/>
              </a:rPr>
              <a:t>□</a:t>
            </a:r>
            <a:r>
              <a:rPr sz="3600" b="1" spc="-555" dirty="0">
                <a:latin typeface="Arial"/>
                <a:cs typeface="Arial"/>
              </a:rPr>
              <a:t> </a:t>
            </a:r>
            <a:r>
              <a:rPr sz="3600" b="1" spc="-30" dirty="0">
                <a:latin typeface="Times New Roman"/>
                <a:cs typeface="Times New Roman"/>
              </a:rPr>
              <a:t>Equality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of	</a:t>
            </a:r>
            <a:r>
              <a:rPr sz="3600" b="1" spc="10" dirty="0">
                <a:latin typeface="Times New Roman"/>
                <a:cs typeface="Times New Roman"/>
              </a:rPr>
              <a:t>Functions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6245450"/>
            <a:ext cx="10667399" cy="24818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6804006" y="9639300"/>
            <a:ext cx="8743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5" smtClean="0"/>
              <a:pPr marL="38100">
                <a:lnSpc>
                  <a:spcPts val="1470"/>
                </a:lnSpc>
              </a:pPr>
              <a:t>16</a:t>
            </a:fld>
            <a:r>
              <a:rPr spc="-5" smtClean="0"/>
              <a:t>/</a:t>
            </a:r>
            <a:r>
              <a:rPr lang="en-US" spc="-5" dirty="0" smtClean="0"/>
              <a:t>25</a:t>
            </a:r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7703" y="741935"/>
            <a:ext cx="4304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" dirty="0">
                <a:latin typeface="Times New Roman"/>
                <a:cs typeface="Times New Roman"/>
              </a:rPr>
              <a:t>KINDS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OF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FUNCTIONS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9582" y="1593202"/>
            <a:ext cx="417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15" dirty="0">
                <a:latin typeface="Times New Roman"/>
                <a:cs typeface="Times New Roman"/>
              </a:rPr>
              <a:t>One-One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Function(Injection)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07998" y="2041699"/>
            <a:ext cx="12192635" cy="3964304"/>
            <a:chOff x="2607998" y="2041699"/>
            <a:chExt cx="12192635" cy="396430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7999" y="2041699"/>
              <a:ext cx="10275899" cy="1286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7998" y="3328098"/>
              <a:ext cx="10112700" cy="206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8300" y="2598725"/>
              <a:ext cx="4521873" cy="34071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82365" y="6019107"/>
            <a:ext cx="289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25" dirty="0">
                <a:latin typeface="Times New Roman"/>
                <a:cs typeface="Times New Roman"/>
              </a:rPr>
              <a:t>Many-one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1400" y="6587125"/>
            <a:ext cx="10983599" cy="12863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17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8487" y="1693432"/>
            <a:ext cx="385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dirty="0">
                <a:latin typeface="Times New Roman"/>
                <a:cs typeface="Times New Roman"/>
              </a:rPr>
              <a:t>Onto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Function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(Surjection)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800" y="2143975"/>
            <a:ext cx="10605299" cy="189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609" y="4567566"/>
            <a:ext cx="4925895" cy="34826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54" y="4505494"/>
            <a:ext cx="4911435" cy="35591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18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0558" y="2080710"/>
            <a:ext cx="2211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-5" dirty="0">
                <a:latin typeface="Times New Roman"/>
                <a:cs typeface="Times New Roman"/>
              </a:rPr>
              <a:t>Into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937" y="2529200"/>
            <a:ext cx="11426700" cy="1371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00553" y="4698308"/>
            <a:ext cx="203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</a:tabLst>
            </a:pPr>
            <a:r>
              <a:rPr sz="2400" b="1" spc="-10" dirty="0">
                <a:latin typeface="Arial"/>
                <a:cs typeface="Arial"/>
              </a:rPr>
              <a:t>□	</a:t>
            </a:r>
            <a:r>
              <a:rPr sz="2400" b="1" spc="5" dirty="0">
                <a:latin typeface="Times New Roman"/>
                <a:cs typeface="Times New Roman"/>
              </a:rPr>
              <a:t>BIJECTION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013" y="5146800"/>
            <a:ext cx="9028200" cy="2300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8371" y="5197935"/>
            <a:ext cx="3690506" cy="23161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19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1104900"/>
            <a:ext cx="7974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340" dirty="0">
                <a:solidFill>
                  <a:srgbClr val="B32C16"/>
                </a:solidFill>
                <a:latin typeface="Cambria"/>
                <a:cs typeface="Cambria"/>
              </a:rPr>
              <a:t>Relations </a:t>
            </a:r>
            <a:r>
              <a:rPr sz="5400" b="1" spc="605" dirty="0">
                <a:solidFill>
                  <a:srgbClr val="B32C16"/>
                </a:solidFill>
                <a:latin typeface="Cambria"/>
                <a:cs typeface="Cambria"/>
              </a:rPr>
              <a:t>&amp;</a:t>
            </a:r>
            <a:r>
              <a:rPr sz="5400" b="1" spc="355" dirty="0">
                <a:solidFill>
                  <a:srgbClr val="B32C16"/>
                </a:solidFill>
                <a:latin typeface="Cambria"/>
                <a:cs typeface="Cambria"/>
              </a:rPr>
              <a:t> </a:t>
            </a:r>
            <a:r>
              <a:rPr sz="5400" b="1" spc="415" dirty="0">
                <a:solidFill>
                  <a:srgbClr val="B32C16"/>
                </a:solidFill>
                <a:latin typeface="Cambria"/>
                <a:cs typeface="Cambria"/>
              </a:rPr>
              <a:t>Functions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5652" y="2876119"/>
            <a:ext cx="407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80" dirty="0">
                <a:latin typeface="Cambria"/>
                <a:cs typeface="Cambria"/>
              </a:rPr>
              <a:t>Cartesian</a:t>
            </a:r>
            <a:r>
              <a:rPr sz="2400" b="1" spc="140" dirty="0">
                <a:latin typeface="Cambria"/>
                <a:cs typeface="Cambria"/>
              </a:rPr>
              <a:t> </a:t>
            </a:r>
            <a:r>
              <a:rPr sz="2400" b="1" spc="180" dirty="0">
                <a:latin typeface="Cambria"/>
                <a:cs typeface="Cambria"/>
              </a:rPr>
              <a:t>Product</a:t>
            </a:r>
            <a:r>
              <a:rPr sz="2400" b="1" spc="145" dirty="0">
                <a:latin typeface="Cambria"/>
                <a:cs typeface="Cambria"/>
              </a:rPr>
              <a:t> </a:t>
            </a:r>
            <a:r>
              <a:rPr sz="2400" b="1" spc="120" dirty="0">
                <a:latin typeface="Cambria"/>
                <a:cs typeface="Cambria"/>
              </a:rPr>
              <a:t>of</a:t>
            </a:r>
            <a:r>
              <a:rPr sz="2400" b="1" spc="140" dirty="0">
                <a:latin typeface="Cambria"/>
                <a:cs typeface="Cambria"/>
              </a:rPr>
              <a:t> </a:t>
            </a:r>
            <a:r>
              <a:rPr sz="2400" b="1" spc="170" dirty="0">
                <a:latin typeface="Cambria"/>
                <a:cs typeface="Cambria"/>
              </a:rPr>
              <a:t>Sets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250" y="2622175"/>
            <a:ext cx="8223749" cy="5804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37149" y="2899524"/>
            <a:ext cx="16187419" cy="5875020"/>
            <a:chOff x="1437149" y="2899524"/>
            <a:chExt cx="16187419" cy="5875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149" y="3428999"/>
              <a:ext cx="8219399" cy="30746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7149" y="6503699"/>
              <a:ext cx="8627099" cy="1332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4250" y="3986278"/>
              <a:ext cx="7559922" cy="4737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56674" y="2899524"/>
              <a:ext cx="0" cy="5875020"/>
            </a:xfrm>
            <a:custGeom>
              <a:avLst/>
              <a:gdLst/>
              <a:ahLst/>
              <a:cxnLst/>
              <a:rect l="l" t="t" r="r" b="b"/>
              <a:pathLst>
                <a:path h="5875020">
                  <a:moveTo>
                    <a:pt x="0" y="0"/>
                  </a:moveTo>
                  <a:lnTo>
                    <a:pt x="0" y="5874599"/>
                  </a:lnTo>
                </a:path>
              </a:pathLst>
            </a:custGeom>
            <a:ln w="2857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2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27597" y="2359399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3550" y="1910912"/>
            <a:ext cx="344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Composition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of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524" y="2833525"/>
            <a:ext cx="8383499" cy="2257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8127" y="5784453"/>
            <a:ext cx="7738811" cy="21651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413662" y="3226316"/>
            <a:ext cx="5419725" cy="4391025"/>
            <a:chOff x="11413662" y="3226316"/>
            <a:chExt cx="5419725" cy="4391025"/>
          </a:xfrm>
        </p:grpSpPr>
        <p:sp>
          <p:nvSpPr>
            <p:cNvPr id="8" name="object 8"/>
            <p:cNvSpPr/>
            <p:nvPr/>
          </p:nvSpPr>
          <p:spPr>
            <a:xfrm>
              <a:off x="11421599" y="5763633"/>
              <a:ext cx="1917700" cy="1845945"/>
            </a:xfrm>
            <a:custGeom>
              <a:avLst/>
              <a:gdLst/>
              <a:ahLst/>
              <a:cxnLst/>
              <a:rect l="l" t="t" r="r" b="b"/>
              <a:pathLst>
                <a:path w="1917700" h="1845945">
                  <a:moveTo>
                    <a:pt x="1917299" y="1845600"/>
                  </a:moveTo>
                  <a:lnTo>
                    <a:pt x="0" y="1845600"/>
                  </a:lnTo>
                  <a:lnTo>
                    <a:pt x="0" y="0"/>
                  </a:lnTo>
                  <a:lnTo>
                    <a:pt x="994499" y="0"/>
                  </a:lnTo>
                  <a:lnTo>
                    <a:pt x="1917299" y="922800"/>
                  </a:lnTo>
                  <a:lnTo>
                    <a:pt x="1917299" y="1845600"/>
                  </a:lnTo>
                  <a:close/>
                </a:path>
              </a:pathLst>
            </a:custGeom>
            <a:solidFill>
              <a:srgbClr val="000000">
                <a:alpha val="6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21599" y="5763633"/>
              <a:ext cx="1917700" cy="1845945"/>
            </a:xfrm>
            <a:custGeom>
              <a:avLst/>
              <a:gdLst/>
              <a:ahLst/>
              <a:cxnLst/>
              <a:rect l="l" t="t" r="r" b="b"/>
              <a:pathLst>
                <a:path w="1917700" h="1845945">
                  <a:moveTo>
                    <a:pt x="0" y="0"/>
                  </a:moveTo>
                  <a:lnTo>
                    <a:pt x="994499" y="0"/>
                  </a:lnTo>
                  <a:lnTo>
                    <a:pt x="1917299" y="922800"/>
                  </a:lnTo>
                  <a:lnTo>
                    <a:pt x="1917299" y="1845600"/>
                  </a:lnTo>
                  <a:lnTo>
                    <a:pt x="0" y="1845600"/>
                  </a:lnTo>
                  <a:lnTo>
                    <a:pt x="0" y="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21599" y="5499937"/>
              <a:ext cx="2059939" cy="2110105"/>
            </a:xfrm>
            <a:custGeom>
              <a:avLst/>
              <a:gdLst/>
              <a:ahLst/>
              <a:cxnLst/>
              <a:rect l="l" t="t" r="r" b="b"/>
              <a:pathLst>
                <a:path w="2059940" h="2110104">
                  <a:moveTo>
                    <a:pt x="0" y="263695"/>
                  </a:moveTo>
                  <a:lnTo>
                    <a:pt x="161999" y="295"/>
                  </a:lnTo>
                </a:path>
                <a:path w="2059940" h="2110104">
                  <a:moveTo>
                    <a:pt x="162017" y="0"/>
                  </a:moveTo>
                  <a:lnTo>
                    <a:pt x="1226717" y="0"/>
                  </a:lnTo>
                </a:path>
                <a:path w="2059940" h="2110104">
                  <a:moveTo>
                    <a:pt x="1226689" y="0"/>
                  </a:moveTo>
                  <a:lnTo>
                    <a:pt x="2059789" y="1039199"/>
                  </a:lnTo>
                </a:path>
                <a:path w="2059940" h="2110104">
                  <a:moveTo>
                    <a:pt x="2059912" y="1039274"/>
                  </a:moveTo>
                  <a:lnTo>
                    <a:pt x="2059912" y="1939275"/>
                  </a:lnTo>
                </a:path>
                <a:path w="2059940" h="2110104">
                  <a:moveTo>
                    <a:pt x="2059912" y="1938944"/>
                  </a:moveTo>
                  <a:lnTo>
                    <a:pt x="1916812" y="210994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88867" y="4901283"/>
              <a:ext cx="274955" cy="718185"/>
            </a:xfrm>
            <a:custGeom>
              <a:avLst/>
              <a:gdLst/>
              <a:ahLst/>
              <a:cxnLst/>
              <a:rect l="l" t="t" r="r" b="b"/>
              <a:pathLst>
                <a:path w="274954" h="718185">
                  <a:moveTo>
                    <a:pt x="137399" y="718049"/>
                  </a:moveTo>
                  <a:lnTo>
                    <a:pt x="83917" y="715350"/>
                  </a:lnTo>
                  <a:lnTo>
                    <a:pt x="40243" y="707989"/>
                  </a:lnTo>
                  <a:lnTo>
                    <a:pt x="10797" y="697070"/>
                  </a:lnTo>
                  <a:lnTo>
                    <a:pt x="0" y="683699"/>
                  </a:lnTo>
                  <a:lnTo>
                    <a:pt x="0" y="0"/>
                  </a:lnTo>
                  <a:lnTo>
                    <a:pt x="10797" y="13370"/>
                  </a:lnTo>
                  <a:lnTo>
                    <a:pt x="40243" y="24289"/>
                  </a:lnTo>
                  <a:lnTo>
                    <a:pt x="83917" y="31650"/>
                  </a:lnTo>
                  <a:lnTo>
                    <a:pt x="137399" y="34349"/>
                  </a:lnTo>
                  <a:lnTo>
                    <a:pt x="190882" y="31650"/>
                  </a:lnTo>
                  <a:lnTo>
                    <a:pt x="234556" y="24289"/>
                  </a:lnTo>
                  <a:lnTo>
                    <a:pt x="264002" y="13370"/>
                  </a:lnTo>
                  <a:lnTo>
                    <a:pt x="274799" y="0"/>
                  </a:lnTo>
                  <a:lnTo>
                    <a:pt x="274799" y="683699"/>
                  </a:lnTo>
                  <a:lnTo>
                    <a:pt x="264002" y="697070"/>
                  </a:lnTo>
                  <a:lnTo>
                    <a:pt x="234556" y="707989"/>
                  </a:lnTo>
                  <a:lnTo>
                    <a:pt x="190882" y="715350"/>
                  </a:lnTo>
                  <a:lnTo>
                    <a:pt x="137399" y="718049"/>
                  </a:lnTo>
                  <a:close/>
                </a:path>
              </a:pathLst>
            </a:custGeom>
            <a:solidFill>
              <a:srgbClr val="D9B247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88867" y="4866933"/>
              <a:ext cx="274955" cy="69215"/>
            </a:xfrm>
            <a:custGeom>
              <a:avLst/>
              <a:gdLst/>
              <a:ahLst/>
              <a:cxnLst/>
              <a:rect l="l" t="t" r="r" b="b"/>
              <a:pathLst>
                <a:path w="274954" h="69214">
                  <a:moveTo>
                    <a:pt x="137399" y="68699"/>
                  </a:moveTo>
                  <a:lnTo>
                    <a:pt x="83917" y="66000"/>
                  </a:lnTo>
                  <a:lnTo>
                    <a:pt x="40243" y="58639"/>
                  </a:lnTo>
                  <a:lnTo>
                    <a:pt x="10797" y="47720"/>
                  </a:lnTo>
                  <a:lnTo>
                    <a:pt x="0" y="34349"/>
                  </a:lnTo>
                  <a:lnTo>
                    <a:pt x="10797" y="20979"/>
                  </a:lnTo>
                  <a:lnTo>
                    <a:pt x="40243" y="10060"/>
                  </a:lnTo>
                  <a:lnTo>
                    <a:pt x="83917" y="2699"/>
                  </a:lnTo>
                  <a:lnTo>
                    <a:pt x="137399" y="0"/>
                  </a:lnTo>
                  <a:lnTo>
                    <a:pt x="190882" y="2699"/>
                  </a:lnTo>
                  <a:lnTo>
                    <a:pt x="234556" y="10060"/>
                  </a:lnTo>
                  <a:lnTo>
                    <a:pt x="264002" y="20979"/>
                  </a:lnTo>
                  <a:lnTo>
                    <a:pt x="274799" y="34349"/>
                  </a:lnTo>
                  <a:lnTo>
                    <a:pt x="264002" y="47720"/>
                  </a:lnTo>
                  <a:lnTo>
                    <a:pt x="234556" y="58639"/>
                  </a:lnTo>
                  <a:lnTo>
                    <a:pt x="190882" y="66000"/>
                  </a:lnTo>
                  <a:lnTo>
                    <a:pt x="137399" y="68699"/>
                  </a:lnTo>
                  <a:close/>
                </a:path>
              </a:pathLst>
            </a:custGeom>
            <a:solidFill>
              <a:srgbClr val="E7D090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88867" y="4866933"/>
              <a:ext cx="274955" cy="752475"/>
            </a:xfrm>
            <a:custGeom>
              <a:avLst/>
              <a:gdLst/>
              <a:ahLst/>
              <a:cxnLst/>
              <a:rect l="l" t="t" r="r" b="b"/>
              <a:pathLst>
                <a:path w="274954" h="752475">
                  <a:moveTo>
                    <a:pt x="274799" y="34349"/>
                  </a:moveTo>
                  <a:lnTo>
                    <a:pt x="264002" y="47720"/>
                  </a:lnTo>
                  <a:lnTo>
                    <a:pt x="234556" y="58639"/>
                  </a:lnTo>
                  <a:lnTo>
                    <a:pt x="190882" y="66000"/>
                  </a:lnTo>
                  <a:lnTo>
                    <a:pt x="137399" y="68699"/>
                  </a:lnTo>
                  <a:lnTo>
                    <a:pt x="83917" y="66000"/>
                  </a:lnTo>
                  <a:lnTo>
                    <a:pt x="40243" y="58639"/>
                  </a:lnTo>
                  <a:lnTo>
                    <a:pt x="10797" y="47720"/>
                  </a:lnTo>
                  <a:lnTo>
                    <a:pt x="0" y="34349"/>
                  </a:lnTo>
                  <a:lnTo>
                    <a:pt x="10797" y="20979"/>
                  </a:lnTo>
                  <a:lnTo>
                    <a:pt x="40243" y="10060"/>
                  </a:lnTo>
                  <a:lnTo>
                    <a:pt x="83917" y="2699"/>
                  </a:lnTo>
                  <a:lnTo>
                    <a:pt x="137399" y="0"/>
                  </a:lnTo>
                  <a:lnTo>
                    <a:pt x="190882" y="2699"/>
                  </a:lnTo>
                  <a:lnTo>
                    <a:pt x="234556" y="10060"/>
                  </a:lnTo>
                  <a:lnTo>
                    <a:pt x="264002" y="20979"/>
                  </a:lnTo>
                  <a:lnTo>
                    <a:pt x="274799" y="34349"/>
                  </a:lnTo>
                  <a:lnTo>
                    <a:pt x="274799" y="718049"/>
                  </a:lnTo>
                  <a:lnTo>
                    <a:pt x="264002" y="731420"/>
                  </a:lnTo>
                  <a:lnTo>
                    <a:pt x="234556" y="742339"/>
                  </a:lnTo>
                  <a:lnTo>
                    <a:pt x="190882" y="749700"/>
                  </a:lnTo>
                  <a:lnTo>
                    <a:pt x="137399" y="752399"/>
                  </a:lnTo>
                  <a:lnTo>
                    <a:pt x="83917" y="749700"/>
                  </a:lnTo>
                  <a:lnTo>
                    <a:pt x="40243" y="742339"/>
                  </a:lnTo>
                  <a:lnTo>
                    <a:pt x="10797" y="731420"/>
                  </a:lnTo>
                  <a:lnTo>
                    <a:pt x="0" y="718049"/>
                  </a:lnTo>
                  <a:lnTo>
                    <a:pt x="0" y="34349"/>
                  </a:lnTo>
                </a:path>
              </a:pathLst>
            </a:custGeom>
            <a:ln w="15874">
              <a:solidFill>
                <a:srgbClr val="9E8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26039" y="4548158"/>
              <a:ext cx="2544445" cy="2106930"/>
            </a:xfrm>
            <a:custGeom>
              <a:avLst/>
              <a:gdLst/>
              <a:ahLst/>
              <a:cxnLst/>
              <a:rect l="l" t="t" r="r" b="b"/>
              <a:pathLst>
                <a:path w="2544444" h="2106929">
                  <a:moveTo>
                    <a:pt x="194409" y="2106867"/>
                  </a:moveTo>
                  <a:lnTo>
                    <a:pt x="155873" y="2102544"/>
                  </a:lnTo>
                  <a:lnTo>
                    <a:pt x="88691" y="2079529"/>
                  </a:lnTo>
                  <a:lnTo>
                    <a:pt x="37566" y="2036881"/>
                  </a:lnTo>
                  <a:lnTo>
                    <a:pt x="7421" y="1977519"/>
                  </a:lnTo>
                  <a:lnTo>
                    <a:pt x="0" y="1906893"/>
                  </a:lnTo>
                  <a:lnTo>
                    <a:pt x="4397" y="1868366"/>
                  </a:lnTo>
                  <a:lnTo>
                    <a:pt x="13981" y="1828236"/>
                  </a:lnTo>
                  <a:lnTo>
                    <a:pt x="28585" y="1786907"/>
                  </a:lnTo>
                  <a:lnTo>
                    <a:pt x="48045" y="1744784"/>
                  </a:lnTo>
                  <a:lnTo>
                    <a:pt x="72195" y="1702271"/>
                  </a:lnTo>
                  <a:lnTo>
                    <a:pt x="100871" y="1659771"/>
                  </a:lnTo>
                  <a:lnTo>
                    <a:pt x="133908" y="1617691"/>
                  </a:lnTo>
                  <a:lnTo>
                    <a:pt x="171140" y="1576433"/>
                  </a:lnTo>
                  <a:lnTo>
                    <a:pt x="212402" y="1536402"/>
                  </a:lnTo>
                  <a:lnTo>
                    <a:pt x="257530" y="1498002"/>
                  </a:lnTo>
                  <a:lnTo>
                    <a:pt x="1931988" y="163973"/>
                  </a:lnTo>
                  <a:lnTo>
                    <a:pt x="1979500" y="128567"/>
                  </a:lnTo>
                  <a:lnTo>
                    <a:pt x="2027739" y="97293"/>
                  </a:lnTo>
                  <a:lnTo>
                    <a:pt x="2076273" y="70221"/>
                  </a:lnTo>
                  <a:lnTo>
                    <a:pt x="2124672" y="47423"/>
                  </a:lnTo>
                  <a:lnTo>
                    <a:pt x="2172504" y="28969"/>
                  </a:lnTo>
                  <a:lnTo>
                    <a:pt x="2219339" y="14929"/>
                  </a:lnTo>
                  <a:lnTo>
                    <a:pt x="2264746" y="5374"/>
                  </a:lnTo>
                  <a:lnTo>
                    <a:pt x="2308293" y="374"/>
                  </a:lnTo>
                  <a:lnTo>
                    <a:pt x="2349549" y="0"/>
                  </a:lnTo>
                  <a:lnTo>
                    <a:pt x="2388085" y="4322"/>
                  </a:lnTo>
                  <a:lnTo>
                    <a:pt x="2455267" y="27337"/>
                  </a:lnTo>
                  <a:lnTo>
                    <a:pt x="2506391" y="69985"/>
                  </a:lnTo>
                  <a:lnTo>
                    <a:pt x="2536537" y="129347"/>
                  </a:lnTo>
                  <a:lnTo>
                    <a:pt x="2543958" y="199973"/>
                  </a:lnTo>
                  <a:lnTo>
                    <a:pt x="2539561" y="238500"/>
                  </a:lnTo>
                  <a:lnTo>
                    <a:pt x="2529977" y="278630"/>
                  </a:lnTo>
                  <a:lnTo>
                    <a:pt x="2515373" y="319959"/>
                  </a:lnTo>
                  <a:lnTo>
                    <a:pt x="2495914" y="362082"/>
                  </a:lnTo>
                  <a:lnTo>
                    <a:pt x="2471763" y="404595"/>
                  </a:lnTo>
                  <a:lnTo>
                    <a:pt x="2443087" y="447095"/>
                  </a:lnTo>
                  <a:lnTo>
                    <a:pt x="2410051" y="489175"/>
                  </a:lnTo>
                  <a:lnTo>
                    <a:pt x="2372819" y="530433"/>
                  </a:lnTo>
                  <a:lnTo>
                    <a:pt x="2331557" y="570464"/>
                  </a:lnTo>
                  <a:lnTo>
                    <a:pt x="2286429" y="608864"/>
                  </a:lnTo>
                  <a:lnTo>
                    <a:pt x="611971" y="1942893"/>
                  </a:lnTo>
                  <a:lnTo>
                    <a:pt x="564459" y="1978299"/>
                  </a:lnTo>
                  <a:lnTo>
                    <a:pt x="516220" y="2009573"/>
                  </a:lnTo>
                  <a:lnTo>
                    <a:pt x="467685" y="2036645"/>
                  </a:lnTo>
                  <a:lnTo>
                    <a:pt x="419286" y="2059443"/>
                  </a:lnTo>
                  <a:lnTo>
                    <a:pt x="371454" y="2077897"/>
                  </a:lnTo>
                  <a:lnTo>
                    <a:pt x="324619" y="2091937"/>
                  </a:lnTo>
                  <a:lnTo>
                    <a:pt x="279212" y="2101492"/>
                  </a:lnTo>
                  <a:lnTo>
                    <a:pt x="235665" y="2106492"/>
                  </a:lnTo>
                  <a:lnTo>
                    <a:pt x="194409" y="2106867"/>
                  </a:lnTo>
                  <a:close/>
                </a:path>
              </a:pathLst>
            </a:custGeom>
            <a:solidFill>
              <a:srgbClr val="D9B247">
                <a:alpha val="1568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26039" y="4548158"/>
              <a:ext cx="2544445" cy="2106930"/>
            </a:xfrm>
            <a:custGeom>
              <a:avLst/>
              <a:gdLst/>
              <a:ahLst/>
              <a:cxnLst/>
              <a:rect l="l" t="t" r="r" b="b"/>
              <a:pathLst>
                <a:path w="2544444" h="2106929">
                  <a:moveTo>
                    <a:pt x="257530" y="1498002"/>
                  </a:moveTo>
                  <a:lnTo>
                    <a:pt x="1931988" y="163973"/>
                  </a:lnTo>
                  <a:lnTo>
                    <a:pt x="1979500" y="128567"/>
                  </a:lnTo>
                  <a:lnTo>
                    <a:pt x="2027739" y="97293"/>
                  </a:lnTo>
                  <a:lnTo>
                    <a:pt x="2076273" y="70221"/>
                  </a:lnTo>
                  <a:lnTo>
                    <a:pt x="2124672" y="47423"/>
                  </a:lnTo>
                  <a:lnTo>
                    <a:pt x="2172504" y="28969"/>
                  </a:lnTo>
                  <a:lnTo>
                    <a:pt x="2219339" y="14929"/>
                  </a:lnTo>
                  <a:lnTo>
                    <a:pt x="2264746" y="5374"/>
                  </a:lnTo>
                  <a:lnTo>
                    <a:pt x="2308293" y="374"/>
                  </a:lnTo>
                  <a:lnTo>
                    <a:pt x="2349550" y="0"/>
                  </a:lnTo>
                  <a:lnTo>
                    <a:pt x="2388085" y="4322"/>
                  </a:lnTo>
                  <a:lnTo>
                    <a:pt x="2455267" y="27337"/>
                  </a:lnTo>
                  <a:lnTo>
                    <a:pt x="2506391" y="69985"/>
                  </a:lnTo>
                  <a:lnTo>
                    <a:pt x="2536537" y="129347"/>
                  </a:lnTo>
                  <a:lnTo>
                    <a:pt x="2543958" y="199973"/>
                  </a:lnTo>
                  <a:lnTo>
                    <a:pt x="2539561" y="238500"/>
                  </a:lnTo>
                  <a:lnTo>
                    <a:pt x="2529977" y="278630"/>
                  </a:lnTo>
                  <a:lnTo>
                    <a:pt x="2515373" y="319959"/>
                  </a:lnTo>
                  <a:lnTo>
                    <a:pt x="2495914" y="362082"/>
                  </a:lnTo>
                  <a:lnTo>
                    <a:pt x="2471763" y="404595"/>
                  </a:lnTo>
                  <a:lnTo>
                    <a:pt x="2443087" y="447095"/>
                  </a:lnTo>
                  <a:lnTo>
                    <a:pt x="2410051" y="489175"/>
                  </a:lnTo>
                  <a:lnTo>
                    <a:pt x="2372819" y="530433"/>
                  </a:lnTo>
                  <a:lnTo>
                    <a:pt x="2331557" y="570464"/>
                  </a:lnTo>
                  <a:lnTo>
                    <a:pt x="2286429" y="608864"/>
                  </a:lnTo>
                  <a:lnTo>
                    <a:pt x="611971" y="1942893"/>
                  </a:lnTo>
                  <a:lnTo>
                    <a:pt x="564459" y="1978299"/>
                  </a:lnTo>
                  <a:lnTo>
                    <a:pt x="516220" y="2009573"/>
                  </a:lnTo>
                  <a:lnTo>
                    <a:pt x="467685" y="2036645"/>
                  </a:lnTo>
                  <a:lnTo>
                    <a:pt x="419286" y="2059443"/>
                  </a:lnTo>
                  <a:lnTo>
                    <a:pt x="371454" y="2077897"/>
                  </a:lnTo>
                  <a:lnTo>
                    <a:pt x="324619" y="2091937"/>
                  </a:lnTo>
                  <a:lnTo>
                    <a:pt x="279212" y="2101492"/>
                  </a:lnTo>
                  <a:lnTo>
                    <a:pt x="235665" y="2106492"/>
                  </a:lnTo>
                  <a:lnTo>
                    <a:pt x="194409" y="2106867"/>
                  </a:lnTo>
                  <a:lnTo>
                    <a:pt x="155873" y="2102544"/>
                  </a:lnTo>
                  <a:lnTo>
                    <a:pt x="88691" y="2079529"/>
                  </a:lnTo>
                  <a:lnTo>
                    <a:pt x="37566" y="2036881"/>
                  </a:lnTo>
                  <a:lnTo>
                    <a:pt x="7421" y="1977519"/>
                  </a:lnTo>
                  <a:lnTo>
                    <a:pt x="0" y="1906893"/>
                  </a:lnTo>
                  <a:lnTo>
                    <a:pt x="4397" y="1868366"/>
                  </a:lnTo>
                  <a:lnTo>
                    <a:pt x="13981" y="1828236"/>
                  </a:lnTo>
                  <a:lnTo>
                    <a:pt x="28585" y="1786907"/>
                  </a:lnTo>
                  <a:lnTo>
                    <a:pt x="48045" y="1744784"/>
                  </a:lnTo>
                  <a:lnTo>
                    <a:pt x="72195" y="1702271"/>
                  </a:lnTo>
                  <a:lnTo>
                    <a:pt x="100871" y="1659771"/>
                  </a:lnTo>
                  <a:lnTo>
                    <a:pt x="133908" y="1617691"/>
                  </a:lnTo>
                  <a:lnTo>
                    <a:pt x="171140" y="1576433"/>
                  </a:lnTo>
                  <a:lnTo>
                    <a:pt x="212402" y="1536402"/>
                  </a:lnTo>
                  <a:lnTo>
                    <a:pt x="257530" y="1498002"/>
                  </a:lnTo>
                  <a:close/>
                </a:path>
              </a:pathLst>
            </a:custGeom>
            <a:ln w="158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05589" y="3234253"/>
              <a:ext cx="1576705" cy="1857375"/>
            </a:xfrm>
            <a:custGeom>
              <a:avLst/>
              <a:gdLst/>
              <a:ahLst/>
              <a:cxnLst/>
              <a:rect l="l" t="t" r="r" b="b"/>
              <a:pathLst>
                <a:path w="1576705" h="1857375">
                  <a:moveTo>
                    <a:pt x="1261062" y="1856766"/>
                  </a:moveTo>
                  <a:lnTo>
                    <a:pt x="315266" y="1856766"/>
                  </a:lnTo>
                  <a:lnTo>
                    <a:pt x="0" y="0"/>
                  </a:lnTo>
                  <a:lnTo>
                    <a:pt x="1576328" y="0"/>
                  </a:lnTo>
                  <a:lnTo>
                    <a:pt x="1261062" y="1856766"/>
                  </a:lnTo>
                  <a:close/>
                </a:path>
              </a:pathLst>
            </a:custGeom>
            <a:solidFill>
              <a:srgbClr val="000000">
                <a:alpha val="5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05589" y="3234253"/>
              <a:ext cx="1576705" cy="1857375"/>
            </a:xfrm>
            <a:custGeom>
              <a:avLst/>
              <a:gdLst/>
              <a:ahLst/>
              <a:cxnLst/>
              <a:rect l="l" t="t" r="r" b="b"/>
              <a:pathLst>
                <a:path w="1576705" h="1857375">
                  <a:moveTo>
                    <a:pt x="0" y="0"/>
                  </a:moveTo>
                  <a:lnTo>
                    <a:pt x="1576328" y="0"/>
                  </a:lnTo>
                  <a:lnTo>
                    <a:pt x="1261062" y="1856766"/>
                  </a:lnTo>
                  <a:lnTo>
                    <a:pt x="315266" y="1856766"/>
                  </a:lnTo>
                  <a:lnTo>
                    <a:pt x="0" y="0"/>
                  </a:lnTo>
                  <a:close/>
                </a:path>
              </a:pathLst>
            </a:custGeom>
            <a:ln w="15874">
              <a:solidFill>
                <a:srgbClr val="9E8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06902" y="3906530"/>
              <a:ext cx="1218565" cy="480695"/>
            </a:xfrm>
            <a:custGeom>
              <a:avLst/>
              <a:gdLst/>
              <a:ahLst/>
              <a:cxnLst/>
              <a:rect l="l" t="t" r="r" b="b"/>
              <a:pathLst>
                <a:path w="1218565" h="480695">
                  <a:moveTo>
                    <a:pt x="1015058" y="480199"/>
                  </a:moveTo>
                  <a:lnTo>
                    <a:pt x="203011" y="480199"/>
                  </a:lnTo>
                  <a:lnTo>
                    <a:pt x="162097" y="475321"/>
                  </a:lnTo>
                  <a:lnTo>
                    <a:pt x="123990" y="461331"/>
                  </a:lnTo>
                  <a:lnTo>
                    <a:pt x="89505" y="439194"/>
                  </a:lnTo>
                  <a:lnTo>
                    <a:pt x="59460" y="409875"/>
                  </a:lnTo>
                  <a:lnTo>
                    <a:pt x="34671" y="374341"/>
                  </a:lnTo>
                  <a:lnTo>
                    <a:pt x="15953" y="333557"/>
                  </a:lnTo>
                  <a:lnTo>
                    <a:pt x="4124" y="288488"/>
                  </a:lnTo>
                  <a:lnTo>
                    <a:pt x="0" y="240099"/>
                  </a:lnTo>
                  <a:lnTo>
                    <a:pt x="4124" y="191711"/>
                  </a:lnTo>
                  <a:lnTo>
                    <a:pt x="15953" y="146642"/>
                  </a:lnTo>
                  <a:lnTo>
                    <a:pt x="34671" y="105857"/>
                  </a:lnTo>
                  <a:lnTo>
                    <a:pt x="59460" y="70323"/>
                  </a:lnTo>
                  <a:lnTo>
                    <a:pt x="89505" y="41005"/>
                  </a:lnTo>
                  <a:lnTo>
                    <a:pt x="123990" y="18868"/>
                  </a:lnTo>
                  <a:lnTo>
                    <a:pt x="162097" y="4877"/>
                  </a:lnTo>
                  <a:lnTo>
                    <a:pt x="203011" y="0"/>
                  </a:lnTo>
                  <a:lnTo>
                    <a:pt x="1015058" y="0"/>
                  </a:lnTo>
                  <a:lnTo>
                    <a:pt x="1055972" y="4877"/>
                  </a:lnTo>
                  <a:lnTo>
                    <a:pt x="1094079" y="18868"/>
                  </a:lnTo>
                  <a:lnTo>
                    <a:pt x="1128564" y="41005"/>
                  </a:lnTo>
                  <a:lnTo>
                    <a:pt x="1158609" y="70323"/>
                  </a:lnTo>
                  <a:lnTo>
                    <a:pt x="1183399" y="105857"/>
                  </a:lnTo>
                  <a:lnTo>
                    <a:pt x="1202117" y="146642"/>
                  </a:lnTo>
                  <a:lnTo>
                    <a:pt x="1213946" y="191711"/>
                  </a:lnTo>
                  <a:lnTo>
                    <a:pt x="1218070" y="240099"/>
                  </a:lnTo>
                  <a:lnTo>
                    <a:pt x="1213946" y="288488"/>
                  </a:lnTo>
                  <a:lnTo>
                    <a:pt x="1202117" y="333557"/>
                  </a:lnTo>
                  <a:lnTo>
                    <a:pt x="1183399" y="374341"/>
                  </a:lnTo>
                  <a:lnTo>
                    <a:pt x="1158609" y="409875"/>
                  </a:lnTo>
                  <a:lnTo>
                    <a:pt x="1128564" y="439194"/>
                  </a:lnTo>
                  <a:lnTo>
                    <a:pt x="1094079" y="461331"/>
                  </a:lnTo>
                  <a:lnTo>
                    <a:pt x="1055972" y="475321"/>
                  </a:lnTo>
                  <a:lnTo>
                    <a:pt x="1015058" y="480199"/>
                  </a:lnTo>
                  <a:close/>
                </a:path>
              </a:pathLst>
            </a:custGeom>
            <a:solidFill>
              <a:srgbClr val="D9B247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06902" y="3906530"/>
              <a:ext cx="1218565" cy="480695"/>
            </a:xfrm>
            <a:custGeom>
              <a:avLst/>
              <a:gdLst/>
              <a:ahLst/>
              <a:cxnLst/>
              <a:rect l="l" t="t" r="r" b="b"/>
              <a:pathLst>
                <a:path w="1218565" h="480695">
                  <a:moveTo>
                    <a:pt x="1015058" y="480199"/>
                  </a:moveTo>
                  <a:lnTo>
                    <a:pt x="974144" y="475321"/>
                  </a:lnTo>
                  <a:lnTo>
                    <a:pt x="936036" y="461331"/>
                  </a:lnTo>
                  <a:lnTo>
                    <a:pt x="901552" y="439194"/>
                  </a:lnTo>
                  <a:lnTo>
                    <a:pt x="871507" y="409875"/>
                  </a:lnTo>
                  <a:lnTo>
                    <a:pt x="846718" y="374341"/>
                  </a:lnTo>
                  <a:lnTo>
                    <a:pt x="828000" y="333557"/>
                  </a:lnTo>
                  <a:lnTo>
                    <a:pt x="816171" y="288488"/>
                  </a:lnTo>
                  <a:lnTo>
                    <a:pt x="812047" y="240099"/>
                  </a:lnTo>
                  <a:lnTo>
                    <a:pt x="816171" y="191711"/>
                  </a:lnTo>
                  <a:lnTo>
                    <a:pt x="828000" y="146642"/>
                  </a:lnTo>
                  <a:lnTo>
                    <a:pt x="846718" y="105857"/>
                  </a:lnTo>
                  <a:lnTo>
                    <a:pt x="871507" y="70323"/>
                  </a:lnTo>
                  <a:lnTo>
                    <a:pt x="901552" y="41005"/>
                  </a:lnTo>
                  <a:lnTo>
                    <a:pt x="936036" y="18868"/>
                  </a:lnTo>
                  <a:lnTo>
                    <a:pt x="974144" y="4877"/>
                  </a:lnTo>
                  <a:lnTo>
                    <a:pt x="1015058" y="0"/>
                  </a:lnTo>
                </a:path>
                <a:path w="1218565" h="480695">
                  <a:moveTo>
                    <a:pt x="203011" y="0"/>
                  </a:moveTo>
                  <a:lnTo>
                    <a:pt x="1015058" y="0"/>
                  </a:lnTo>
                  <a:lnTo>
                    <a:pt x="1055972" y="4877"/>
                  </a:lnTo>
                  <a:lnTo>
                    <a:pt x="1094079" y="18868"/>
                  </a:lnTo>
                  <a:lnTo>
                    <a:pt x="1128564" y="41005"/>
                  </a:lnTo>
                  <a:lnTo>
                    <a:pt x="1158609" y="70323"/>
                  </a:lnTo>
                  <a:lnTo>
                    <a:pt x="1183399" y="105857"/>
                  </a:lnTo>
                  <a:lnTo>
                    <a:pt x="1202117" y="146642"/>
                  </a:lnTo>
                  <a:lnTo>
                    <a:pt x="1213946" y="191711"/>
                  </a:lnTo>
                  <a:lnTo>
                    <a:pt x="1218070" y="240099"/>
                  </a:lnTo>
                  <a:lnTo>
                    <a:pt x="1213946" y="288488"/>
                  </a:lnTo>
                  <a:lnTo>
                    <a:pt x="1202117" y="333557"/>
                  </a:lnTo>
                  <a:lnTo>
                    <a:pt x="1183399" y="374341"/>
                  </a:lnTo>
                  <a:lnTo>
                    <a:pt x="1158609" y="409875"/>
                  </a:lnTo>
                  <a:lnTo>
                    <a:pt x="1128564" y="439194"/>
                  </a:lnTo>
                  <a:lnTo>
                    <a:pt x="1094079" y="461331"/>
                  </a:lnTo>
                  <a:lnTo>
                    <a:pt x="1055972" y="475321"/>
                  </a:lnTo>
                  <a:lnTo>
                    <a:pt x="1015058" y="480199"/>
                  </a:lnTo>
                  <a:lnTo>
                    <a:pt x="203011" y="480199"/>
                  </a:lnTo>
                  <a:lnTo>
                    <a:pt x="162097" y="475321"/>
                  </a:lnTo>
                  <a:lnTo>
                    <a:pt x="123990" y="461331"/>
                  </a:lnTo>
                  <a:lnTo>
                    <a:pt x="89505" y="439194"/>
                  </a:lnTo>
                  <a:lnTo>
                    <a:pt x="59460" y="409875"/>
                  </a:lnTo>
                  <a:lnTo>
                    <a:pt x="34671" y="374341"/>
                  </a:lnTo>
                  <a:lnTo>
                    <a:pt x="15953" y="333557"/>
                  </a:lnTo>
                  <a:lnTo>
                    <a:pt x="4124" y="288488"/>
                  </a:lnTo>
                  <a:lnTo>
                    <a:pt x="0" y="240099"/>
                  </a:lnTo>
                  <a:lnTo>
                    <a:pt x="4124" y="191711"/>
                  </a:lnTo>
                  <a:lnTo>
                    <a:pt x="15953" y="146642"/>
                  </a:lnTo>
                  <a:lnTo>
                    <a:pt x="34671" y="105857"/>
                  </a:lnTo>
                  <a:lnTo>
                    <a:pt x="59460" y="70323"/>
                  </a:lnTo>
                  <a:lnTo>
                    <a:pt x="89505" y="41005"/>
                  </a:lnTo>
                  <a:lnTo>
                    <a:pt x="123990" y="18868"/>
                  </a:lnTo>
                  <a:lnTo>
                    <a:pt x="162097" y="4877"/>
                  </a:lnTo>
                  <a:lnTo>
                    <a:pt x="203011" y="0"/>
                  </a:lnTo>
                  <a:close/>
                </a:path>
              </a:pathLst>
            </a:custGeom>
            <a:ln w="15874">
              <a:solidFill>
                <a:srgbClr val="9E8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161893" y="3922787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26952" y="6557477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595959"/>
                </a:solidFill>
                <a:latin typeface="Times New Roman"/>
                <a:cs typeface="Times New Roman"/>
              </a:rPr>
              <a:t>f(x)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29467" y="3609979"/>
            <a:ext cx="57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7F7F7F"/>
                </a:solidFill>
                <a:latin typeface="Times New Roman"/>
                <a:cs typeface="Times New Roman"/>
              </a:rPr>
              <a:t>g(f(x))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83617" y="7788315"/>
            <a:ext cx="1897799" cy="60779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4405590" y="2672599"/>
            <a:ext cx="3327400" cy="3619500"/>
            <a:chOff x="14405590" y="2672599"/>
            <a:chExt cx="3327400" cy="361950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05590" y="2672599"/>
              <a:ext cx="1839299" cy="6077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506830" y="5949332"/>
              <a:ext cx="1218565" cy="334645"/>
            </a:xfrm>
            <a:custGeom>
              <a:avLst/>
              <a:gdLst/>
              <a:ahLst/>
              <a:cxnLst/>
              <a:rect l="l" t="t" r="r" b="b"/>
              <a:pathLst>
                <a:path w="1218565" h="334645">
                  <a:moveTo>
                    <a:pt x="609034" y="334360"/>
                  </a:moveTo>
                  <a:lnTo>
                    <a:pt x="532639" y="333926"/>
                  </a:lnTo>
                  <a:lnTo>
                    <a:pt x="459074" y="332658"/>
                  </a:lnTo>
                  <a:lnTo>
                    <a:pt x="388913" y="330609"/>
                  </a:lnTo>
                  <a:lnTo>
                    <a:pt x="322724" y="327830"/>
                  </a:lnTo>
                  <a:lnTo>
                    <a:pt x="261080" y="324375"/>
                  </a:lnTo>
                  <a:lnTo>
                    <a:pt x="204550" y="320295"/>
                  </a:lnTo>
                  <a:lnTo>
                    <a:pt x="153706" y="315643"/>
                  </a:lnTo>
                  <a:lnTo>
                    <a:pt x="109118" y="310471"/>
                  </a:lnTo>
                  <a:lnTo>
                    <a:pt x="71358" y="304830"/>
                  </a:lnTo>
                  <a:lnTo>
                    <a:pt x="18600" y="292354"/>
                  </a:lnTo>
                  <a:lnTo>
                    <a:pt x="0" y="278633"/>
                  </a:lnTo>
                  <a:lnTo>
                    <a:pt x="0" y="55726"/>
                  </a:lnTo>
                  <a:lnTo>
                    <a:pt x="40995" y="35585"/>
                  </a:lnTo>
                  <a:lnTo>
                    <a:pt x="109118" y="23888"/>
                  </a:lnTo>
                  <a:lnTo>
                    <a:pt x="153706" y="18716"/>
                  </a:lnTo>
                  <a:lnTo>
                    <a:pt x="204550" y="14064"/>
                  </a:lnTo>
                  <a:lnTo>
                    <a:pt x="261080" y="9984"/>
                  </a:lnTo>
                  <a:lnTo>
                    <a:pt x="322724" y="6529"/>
                  </a:lnTo>
                  <a:lnTo>
                    <a:pt x="388913" y="3751"/>
                  </a:lnTo>
                  <a:lnTo>
                    <a:pt x="459074" y="1701"/>
                  </a:lnTo>
                  <a:lnTo>
                    <a:pt x="532639" y="434"/>
                  </a:lnTo>
                  <a:lnTo>
                    <a:pt x="609034" y="0"/>
                  </a:lnTo>
                  <a:lnTo>
                    <a:pt x="685430" y="434"/>
                  </a:lnTo>
                  <a:lnTo>
                    <a:pt x="758995" y="1701"/>
                  </a:lnTo>
                  <a:lnTo>
                    <a:pt x="829156" y="3751"/>
                  </a:lnTo>
                  <a:lnTo>
                    <a:pt x="895345" y="6529"/>
                  </a:lnTo>
                  <a:lnTo>
                    <a:pt x="956989" y="9984"/>
                  </a:lnTo>
                  <a:lnTo>
                    <a:pt x="1013519" y="14064"/>
                  </a:lnTo>
                  <a:lnTo>
                    <a:pt x="1064363" y="18716"/>
                  </a:lnTo>
                  <a:lnTo>
                    <a:pt x="1108951" y="23888"/>
                  </a:lnTo>
                  <a:lnTo>
                    <a:pt x="1146711" y="29529"/>
                  </a:lnTo>
                  <a:lnTo>
                    <a:pt x="1199469" y="42005"/>
                  </a:lnTo>
                  <a:lnTo>
                    <a:pt x="1218069" y="55726"/>
                  </a:lnTo>
                  <a:lnTo>
                    <a:pt x="1218069" y="278633"/>
                  </a:lnTo>
                  <a:lnTo>
                    <a:pt x="1177074" y="298774"/>
                  </a:lnTo>
                  <a:lnTo>
                    <a:pt x="1108951" y="310471"/>
                  </a:lnTo>
                  <a:lnTo>
                    <a:pt x="1064363" y="315643"/>
                  </a:lnTo>
                  <a:lnTo>
                    <a:pt x="1013519" y="320295"/>
                  </a:lnTo>
                  <a:lnTo>
                    <a:pt x="956989" y="324375"/>
                  </a:lnTo>
                  <a:lnTo>
                    <a:pt x="895345" y="327830"/>
                  </a:lnTo>
                  <a:lnTo>
                    <a:pt x="829156" y="330609"/>
                  </a:lnTo>
                  <a:lnTo>
                    <a:pt x="758995" y="332658"/>
                  </a:lnTo>
                  <a:lnTo>
                    <a:pt x="685430" y="333926"/>
                  </a:lnTo>
                  <a:lnTo>
                    <a:pt x="609034" y="334360"/>
                  </a:lnTo>
                  <a:close/>
                </a:path>
              </a:pathLst>
            </a:custGeom>
            <a:solidFill>
              <a:srgbClr val="D9B2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06830" y="5949332"/>
              <a:ext cx="1218565" cy="334645"/>
            </a:xfrm>
            <a:custGeom>
              <a:avLst/>
              <a:gdLst/>
              <a:ahLst/>
              <a:cxnLst/>
              <a:rect l="l" t="t" r="r" b="b"/>
              <a:pathLst>
                <a:path w="1218565" h="334645">
                  <a:moveTo>
                    <a:pt x="1218069" y="55726"/>
                  </a:moveTo>
                  <a:lnTo>
                    <a:pt x="1213324" y="62716"/>
                  </a:lnTo>
                  <a:lnTo>
                    <a:pt x="1199469" y="69447"/>
                  </a:lnTo>
                  <a:lnTo>
                    <a:pt x="1146711" y="81923"/>
                  </a:lnTo>
                  <a:lnTo>
                    <a:pt x="1108951" y="87564"/>
                  </a:lnTo>
                  <a:lnTo>
                    <a:pt x="1064363" y="92736"/>
                  </a:lnTo>
                  <a:lnTo>
                    <a:pt x="1013519" y="97388"/>
                  </a:lnTo>
                  <a:lnTo>
                    <a:pt x="956989" y="101468"/>
                  </a:lnTo>
                  <a:lnTo>
                    <a:pt x="895345" y="104923"/>
                  </a:lnTo>
                  <a:lnTo>
                    <a:pt x="829156" y="107701"/>
                  </a:lnTo>
                  <a:lnTo>
                    <a:pt x="758995" y="109751"/>
                  </a:lnTo>
                  <a:lnTo>
                    <a:pt x="685430" y="111018"/>
                  </a:lnTo>
                  <a:lnTo>
                    <a:pt x="609034" y="111452"/>
                  </a:lnTo>
                  <a:lnTo>
                    <a:pt x="532639" y="111018"/>
                  </a:lnTo>
                  <a:lnTo>
                    <a:pt x="459074" y="109751"/>
                  </a:lnTo>
                  <a:lnTo>
                    <a:pt x="388913" y="107701"/>
                  </a:lnTo>
                  <a:lnTo>
                    <a:pt x="322724" y="104923"/>
                  </a:lnTo>
                  <a:lnTo>
                    <a:pt x="261080" y="101468"/>
                  </a:lnTo>
                  <a:lnTo>
                    <a:pt x="204550" y="97388"/>
                  </a:lnTo>
                  <a:lnTo>
                    <a:pt x="153706" y="92736"/>
                  </a:lnTo>
                  <a:lnTo>
                    <a:pt x="109118" y="87564"/>
                  </a:lnTo>
                  <a:lnTo>
                    <a:pt x="71358" y="81923"/>
                  </a:lnTo>
                  <a:lnTo>
                    <a:pt x="18600" y="69447"/>
                  </a:lnTo>
                  <a:lnTo>
                    <a:pt x="4745" y="62716"/>
                  </a:lnTo>
                  <a:lnTo>
                    <a:pt x="0" y="55726"/>
                  </a:lnTo>
                </a:path>
                <a:path w="1218565" h="334645">
                  <a:moveTo>
                    <a:pt x="0" y="55726"/>
                  </a:moveTo>
                  <a:lnTo>
                    <a:pt x="4745" y="48736"/>
                  </a:lnTo>
                  <a:lnTo>
                    <a:pt x="18600" y="42005"/>
                  </a:lnTo>
                  <a:lnTo>
                    <a:pt x="71358" y="29529"/>
                  </a:lnTo>
                  <a:lnTo>
                    <a:pt x="109118" y="23888"/>
                  </a:lnTo>
                  <a:lnTo>
                    <a:pt x="153706" y="18716"/>
                  </a:lnTo>
                  <a:lnTo>
                    <a:pt x="204550" y="14064"/>
                  </a:lnTo>
                  <a:lnTo>
                    <a:pt x="261080" y="9984"/>
                  </a:lnTo>
                  <a:lnTo>
                    <a:pt x="322724" y="6529"/>
                  </a:lnTo>
                  <a:lnTo>
                    <a:pt x="388913" y="3751"/>
                  </a:lnTo>
                  <a:lnTo>
                    <a:pt x="459074" y="1701"/>
                  </a:lnTo>
                  <a:lnTo>
                    <a:pt x="532639" y="434"/>
                  </a:lnTo>
                  <a:lnTo>
                    <a:pt x="609034" y="0"/>
                  </a:lnTo>
                  <a:lnTo>
                    <a:pt x="685430" y="434"/>
                  </a:lnTo>
                  <a:lnTo>
                    <a:pt x="758995" y="1701"/>
                  </a:lnTo>
                  <a:lnTo>
                    <a:pt x="829156" y="3751"/>
                  </a:lnTo>
                  <a:lnTo>
                    <a:pt x="895345" y="6529"/>
                  </a:lnTo>
                  <a:lnTo>
                    <a:pt x="956989" y="9984"/>
                  </a:lnTo>
                  <a:lnTo>
                    <a:pt x="1013519" y="14064"/>
                  </a:lnTo>
                  <a:lnTo>
                    <a:pt x="1064363" y="18716"/>
                  </a:lnTo>
                  <a:lnTo>
                    <a:pt x="1108951" y="23888"/>
                  </a:lnTo>
                  <a:lnTo>
                    <a:pt x="1146711" y="29529"/>
                  </a:lnTo>
                  <a:lnTo>
                    <a:pt x="1199469" y="42005"/>
                  </a:lnTo>
                  <a:lnTo>
                    <a:pt x="1218069" y="55726"/>
                  </a:lnTo>
                  <a:lnTo>
                    <a:pt x="1218069" y="278633"/>
                  </a:lnTo>
                  <a:lnTo>
                    <a:pt x="1177074" y="298774"/>
                  </a:lnTo>
                  <a:lnTo>
                    <a:pt x="1108951" y="310471"/>
                  </a:lnTo>
                  <a:lnTo>
                    <a:pt x="1064363" y="315643"/>
                  </a:lnTo>
                  <a:lnTo>
                    <a:pt x="1013519" y="320295"/>
                  </a:lnTo>
                  <a:lnTo>
                    <a:pt x="956989" y="324375"/>
                  </a:lnTo>
                  <a:lnTo>
                    <a:pt x="895345" y="327830"/>
                  </a:lnTo>
                  <a:lnTo>
                    <a:pt x="829156" y="330609"/>
                  </a:lnTo>
                  <a:lnTo>
                    <a:pt x="758995" y="332658"/>
                  </a:lnTo>
                  <a:lnTo>
                    <a:pt x="685430" y="333926"/>
                  </a:lnTo>
                  <a:lnTo>
                    <a:pt x="609034" y="334360"/>
                  </a:lnTo>
                  <a:lnTo>
                    <a:pt x="532639" y="333926"/>
                  </a:lnTo>
                  <a:lnTo>
                    <a:pt x="459074" y="332658"/>
                  </a:lnTo>
                  <a:lnTo>
                    <a:pt x="388913" y="330609"/>
                  </a:lnTo>
                  <a:lnTo>
                    <a:pt x="322724" y="327830"/>
                  </a:lnTo>
                  <a:lnTo>
                    <a:pt x="261080" y="324375"/>
                  </a:lnTo>
                  <a:lnTo>
                    <a:pt x="204550" y="320295"/>
                  </a:lnTo>
                  <a:lnTo>
                    <a:pt x="153706" y="315643"/>
                  </a:lnTo>
                  <a:lnTo>
                    <a:pt x="109118" y="310471"/>
                  </a:lnTo>
                  <a:lnTo>
                    <a:pt x="71358" y="304830"/>
                  </a:lnTo>
                  <a:lnTo>
                    <a:pt x="18600" y="292354"/>
                  </a:lnTo>
                  <a:lnTo>
                    <a:pt x="0" y="278633"/>
                  </a:lnTo>
                  <a:lnTo>
                    <a:pt x="0" y="55726"/>
                  </a:lnTo>
                  <a:close/>
                </a:path>
              </a:pathLst>
            </a:custGeom>
            <a:ln w="158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 rot="19440000">
            <a:off x="12847670" y="6122974"/>
            <a:ext cx="37493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dirty="0">
                <a:latin typeface="Times New Roman"/>
                <a:cs typeface="Times New Roman"/>
              </a:rPr>
              <a:t>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20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  <p:sp>
        <p:nvSpPr>
          <p:cNvPr id="29" name="object 29"/>
          <p:cNvSpPr txBox="1"/>
          <p:nvPr/>
        </p:nvSpPr>
        <p:spPr>
          <a:xfrm rot="19500000">
            <a:off x="14330363" y="4862067"/>
            <a:ext cx="28613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35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225" y="1897275"/>
            <a:ext cx="11648699" cy="56414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21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723" y="1778220"/>
            <a:ext cx="12467399" cy="6062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135" smtClean="0"/>
              <a:pPr marL="38100">
                <a:lnSpc>
                  <a:spcPts val="1470"/>
                </a:lnSpc>
              </a:pPr>
              <a:t>22</a:t>
            </a:fld>
            <a:r>
              <a:rPr spc="-135" smtClean="0"/>
              <a:t>/</a:t>
            </a:r>
            <a:r>
              <a:rPr lang="en-US" spc="-135" dirty="0" smtClean="0"/>
              <a:t>25</a:t>
            </a:r>
            <a:endParaRPr spc="-13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2325" y="2285550"/>
            <a:ext cx="11616299" cy="4572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15189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z="1600" spc="-135" smtClean="0"/>
              <a:pPr marL="38100">
                <a:lnSpc>
                  <a:spcPts val="1470"/>
                </a:lnSpc>
              </a:pPr>
              <a:t>23</a:t>
            </a:fld>
            <a:r>
              <a:rPr sz="1600" spc="-135" smtClean="0"/>
              <a:t>/2</a:t>
            </a:r>
            <a:r>
              <a:rPr lang="en-US" sz="1600" spc="-135" dirty="0" smtClean="0"/>
              <a:t>5</a:t>
            </a:r>
            <a:endParaRPr sz="1600" spc="-13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8260" cy="6419850"/>
          </a:xfrm>
          <a:custGeom>
            <a:avLst/>
            <a:gdLst/>
            <a:ahLst/>
            <a:cxnLst/>
            <a:rect l="l" t="t" r="r" b="b"/>
            <a:pathLst>
              <a:path w="48259" h="6419850">
                <a:moveTo>
                  <a:pt x="47699" y="6419699"/>
                </a:moveTo>
                <a:lnTo>
                  <a:pt x="0" y="64196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6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z="1600" spc="-135" smtClean="0"/>
              <a:pPr marL="38100">
                <a:lnSpc>
                  <a:spcPts val="1470"/>
                </a:lnSpc>
              </a:pPr>
              <a:t>24</a:t>
            </a:fld>
            <a:r>
              <a:rPr sz="1600" spc="-135" smtClean="0"/>
              <a:t>/2</a:t>
            </a:r>
            <a:r>
              <a:rPr lang="en-US" sz="1600" spc="-135" dirty="0" smtClean="0"/>
              <a:t>5</a:t>
            </a:r>
            <a:endParaRPr sz="1600" spc="-135" dirty="0"/>
          </a:p>
        </p:txBody>
      </p:sp>
      <p:sp>
        <p:nvSpPr>
          <p:cNvPr id="8" name="Rectangle 7"/>
          <p:cNvSpPr/>
          <p:nvPr/>
        </p:nvSpPr>
        <p:spPr>
          <a:xfrm>
            <a:off x="2079110" y="2142503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857500"/>
            <a:ext cx="1165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 that the relation R in the set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real numbers, defined as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 = {(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2} is neither reflexive nor symmetric nor transitive.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 that the relation R in the set {1, 2, 3} given by R = {(1, 2), (2, 1)} is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symmetric but neither reflexive nor transitive.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 R be the relation in the set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by R = {(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2,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 6}. Choose the correct answer.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(2, 4) ∈ 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(3, 8) ∈ 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(6, 8) ∈ 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(8, 7) ∈ R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 A = {1, 2, 3}, B = {4, 5, 6, 7} and let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{(1, 4), (2, 5), (3, 6)} be a function from A to B. Show that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one-one.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38450"/>
            <a:ext cx="18288000" cy="7448550"/>
            <a:chOff x="0" y="2838450"/>
            <a:chExt cx="18288000" cy="7448550"/>
          </a:xfrm>
        </p:grpSpPr>
        <p:sp>
          <p:nvSpPr>
            <p:cNvPr id="3" name="object 3"/>
            <p:cNvSpPr/>
            <p:nvPr/>
          </p:nvSpPr>
          <p:spPr>
            <a:xfrm>
              <a:off x="0" y="9258300"/>
              <a:ext cx="18288000" cy="1028700"/>
            </a:xfrm>
            <a:custGeom>
              <a:avLst/>
              <a:gdLst/>
              <a:ahLst/>
              <a:cxnLst/>
              <a:rect l="l" t="t" r="r" b="b"/>
              <a:pathLst>
                <a:path w="18288000" h="1028700">
                  <a:moveTo>
                    <a:pt x="0" y="0"/>
                  </a:moveTo>
                  <a:lnTo>
                    <a:pt x="18287999" y="0"/>
                  </a:lnTo>
                  <a:lnTo>
                    <a:pt x="18287999" y="1028699"/>
                  </a:lnTo>
                  <a:lnTo>
                    <a:pt x="0" y="102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448" y="2838450"/>
              <a:ext cx="47625" cy="6419850"/>
            </a:xfrm>
            <a:custGeom>
              <a:avLst/>
              <a:gdLst/>
              <a:ahLst/>
              <a:cxnLst/>
              <a:rect l="l" t="t" r="r" b="b"/>
              <a:pathLst>
                <a:path w="47625" h="6419850">
                  <a:moveTo>
                    <a:pt x="47624" y="6419849"/>
                  </a:moveTo>
                  <a:lnTo>
                    <a:pt x="0" y="6419849"/>
                  </a:lnTo>
                  <a:lnTo>
                    <a:pt x="0" y="0"/>
                  </a:lnTo>
                  <a:lnTo>
                    <a:pt x="47624" y="0"/>
                  </a:lnTo>
                  <a:lnTo>
                    <a:pt x="47624" y="6419849"/>
                  </a:lnTo>
                  <a:close/>
                </a:path>
              </a:pathLst>
            </a:custGeom>
            <a:solidFill>
              <a:srgbClr val="5F8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0400" y="1485900"/>
            <a:ext cx="3962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R</a:t>
            </a:r>
            <a:r>
              <a:rPr spc="-5" dirty="0"/>
              <a:t>efe</a:t>
            </a:r>
            <a:r>
              <a:rPr spc="-75" dirty="0"/>
              <a:t>r</a:t>
            </a:r>
            <a:r>
              <a:rPr spc="-5" dirty="0"/>
              <a:t>en</a:t>
            </a:r>
            <a:r>
              <a:rPr spc="-35" dirty="0"/>
              <a:t>c</a:t>
            </a:r>
            <a:r>
              <a:rPr spc="-5" dirty="0"/>
              <a:t>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7569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z="1600" spc="-135" smtClean="0"/>
              <a:pPr marL="38100">
                <a:lnSpc>
                  <a:spcPts val="1470"/>
                </a:lnSpc>
              </a:pPr>
              <a:t>25</a:t>
            </a:fld>
            <a:r>
              <a:rPr sz="1600" spc="-135" smtClean="0"/>
              <a:t>/2</a:t>
            </a:r>
            <a:r>
              <a:rPr lang="en-US" sz="1600" spc="-135" dirty="0" smtClean="0"/>
              <a:t>5</a:t>
            </a:r>
            <a:endParaRPr sz="1600" spc="-135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009900"/>
            <a:ext cx="1196340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https://www.slideshare.net/Dreams4school/relations-and-functions-42999445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https://studylib.net/doc/5711898/relations-and-functions--ppt-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https://gyansindhuclasses.com/wp-content/uploads/2021/11/Class-12-Relation-and-function-PPT.pdf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https://d2cyt36b7wnvt9.cloudfront.net/exams/wp-content/uploads/2019/12/06154032/Maths_Ch-01.pdf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https://www.tiwariacademy.com/ncert-solutions/class-12/maths/chapter-1/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467" y="0"/>
                </a:lnTo>
                <a:lnTo>
                  <a:pt x="10983467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7350" y="1764925"/>
            <a:ext cx="18011140" cy="7058025"/>
            <a:chOff x="277350" y="1764925"/>
            <a:chExt cx="18011140" cy="7058025"/>
          </a:xfrm>
        </p:grpSpPr>
        <p:sp>
          <p:nvSpPr>
            <p:cNvPr id="4" name="object 4"/>
            <p:cNvSpPr/>
            <p:nvPr/>
          </p:nvSpPr>
          <p:spPr>
            <a:xfrm>
              <a:off x="8950699" y="1790149"/>
              <a:ext cx="25400" cy="6833234"/>
            </a:xfrm>
            <a:custGeom>
              <a:avLst/>
              <a:gdLst/>
              <a:ahLst/>
              <a:cxnLst/>
              <a:rect l="l" t="t" r="r" b="b"/>
              <a:pathLst>
                <a:path w="25400" h="6833234">
                  <a:moveTo>
                    <a:pt x="0" y="0"/>
                  </a:moveTo>
                  <a:lnTo>
                    <a:pt x="25199" y="6832799"/>
                  </a:lnTo>
                </a:path>
              </a:pathLst>
            </a:custGeom>
            <a:ln w="2857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49" y="1790150"/>
              <a:ext cx="10119599" cy="665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50" y="3354002"/>
              <a:ext cx="8320377" cy="54683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3727" y="1764925"/>
              <a:ext cx="8994272" cy="636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2400" y="3261045"/>
              <a:ext cx="8950701" cy="533667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3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99" y="1035599"/>
                </a:moveTo>
                <a:lnTo>
                  <a:pt x="0" y="1035599"/>
                </a:lnTo>
                <a:lnTo>
                  <a:pt x="0" y="0"/>
                </a:lnTo>
                <a:lnTo>
                  <a:pt x="11003999" y="0"/>
                </a:lnTo>
                <a:lnTo>
                  <a:pt x="11003999" y="1035599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30775" y="2476500"/>
            <a:ext cx="48260" cy="6553200"/>
          </a:xfrm>
          <a:custGeom>
            <a:avLst/>
            <a:gdLst/>
            <a:ahLst/>
            <a:cxnLst/>
            <a:rect l="l" t="t" r="r" b="b"/>
            <a:pathLst>
              <a:path w="48259" h="6553200">
                <a:moveTo>
                  <a:pt x="47699" y="6553199"/>
                </a:moveTo>
                <a:lnTo>
                  <a:pt x="0" y="6553199"/>
                </a:lnTo>
                <a:lnTo>
                  <a:pt x="0" y="0"/>
                </a:lnTo>
                <a:lnTo>
                  <a:pt x="47699" y="0"/>
                </a:lnTo>
                <a:lnTo>
                  <a:pt x="47699" y="65531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6225" y="1228458"/>
            <a:ext cx="137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60" dirty="0">
                <a:latin typeface="Cambria"/>
                <a:cs typeface="Cambria"/>
              </a:rPr>
              <a:t>Relation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43200" y="1936950"/>
            <a:ext cx="11931015" cy="5299710"/>
            <a:chOff x="2743200" y="1936950"/>
            <a:chExt cx="11931015" cy="52997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1936950"/>
              <a:ext cx="11930999" cy="14033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3340345"/>
              <a:ext cx="11602499" cy="573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0" y="3858097"/>
              <a:ext cx="11602499" cy="33780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4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467" y="0"/>
                </a:lnTo>
                <a:lnTo>
                  <a:pt x="10983467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28349" y="1936063"/>
            <a:ext cx="66675" cy="7162800"/>
          </a:xfrm>
          <a:custGeom>
            <a:avLst/>
            <a:gdLst/>
            <a:ahLst/>
            <a:cxnLst/>
            <a:rect l="l" t="t" r="r" b="b"/>
            <a:pathLst>
              <a:path w="66675" h="7162800">
                <a:moveTo>
                  <a:pt x="66599" y="7162800"/>
                </a:moveTo>
                <a:lnTo>
                  <a:pt x="0" y="7162800"/>
                </a:lnTo>
                <a:lnTo>
                  <a:pt x="0" y="0"/>
                </a:lnTo>
                <a:lnTo>
                  <a:pt x="66599" y="0"/>
                </a:lnTo>
                <a:lnTo>
                  <a:pt x="66599" y="7162800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0577" y="666725"/>
            <a:ext cx="4027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10" dirty="0"/>
              <a:t>Domain</a:t>
            </a:r>
            <a:r>
              <a:rPr sz="2800" spc="165" dirty="0"/>
              <a:t> </a:t>
            </a:r>
            <a:r>
              <a:rPr sz="2800" spc="140" dirty="0"/>
              <a:t>of</a:t>
            </a:r>
            <a:r>
              <a:rPr sz="2800" spc="160" dirty="0"/>
              <a:t> </a:t>
            </a:r>
            <a:r>
              <a:rPr sz="2800" spc="210" dirty="0"/>
              <a:t>a</a:t>
            </a:r>
            <a:r>
              <a:rPr sz="2800" spc="165" dirty="0"/>
              <a:t> </a:t>
            </a:r>
            <a:r>
              <a:rPr sz="2800" spc="180" dirty="0"/>
              <a:t>Relation.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2117899" y="1613650"/>
            <a:ext cx="12278995" cy="3530600"/>
            <a:chOff x="2117899" y="1613650"/>
            <a:chExt cx="12278995" cy="3530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7899" y="1613650"/>
              <a:ext cx="12278999" cy="2188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7899" y="3655925"/>
              <a:ext cx="11810999" cy="14876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81457" y="5627501"/>
            <a:ext cx="333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40" dirty="0">
                <a:latin typeface="Cambria"/>
                <a:cs typeface="Cambria"/>
              </a:rPr>
              <a:t>Range</a:t>
            </a:r>
            <a:r>
              <a:rPr sz="2800" b="1" spc="155" dirty="0">
                <a:latin typeface="Cambria"/>
                <a:cs typeface="Cambria"/>
              </a:rPr>
              <a:t> </a:t>
            </a:r>
            <a:r>
              <a:rPr sz="2800" b="1" spc="140" dirty="0">
                <a:latin typeface="Cambria"/>
                <a:cs typeface="Cambria"/>
              </a:rPr>
              <a:t>of</a:t>
            </a:r>
            <a:r>
              <a:rPr sz="2800" b="1" spc="155" dirty="0">
                <a:latin typeface="Cambria"/>
                <a:cs typeface="Cambria"/>
              </a:rPr>
              <a:t> </a:t>
            </a:r>
            <a:r>
              <a:rPr sz="2800" b="1" spc="185" dirty="0">
                <a:latin typeface="Cambria"/>
                <a:cs typeface="Cambria"/>
              </a:rPr>
              <a:t>Relation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899" y="6179925"/>
            <a:ext cx="12278999" cy="20420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5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81" y="1035565"/>
                </a:moveTo>
                <a:lnTo>
                  <a:pt x="0" y="1035565"/>
                </a:lnTo>
                <a:lnTo>
                  <a:pt x="0" y="0"/>
                </a:lnTo>
                <a:lnTo>
                  <a:pt x="11003981" y="0"/>
                </a:lnTo>
                <a:lnTo>
                  <a:pt x="11003981" y="1035565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850" y="1231900"/>
            <a:ext cx="10517099" cy="13970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7850" y="3018376"/>
            <a:ext cx="3175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85" dirty="0"/>
              <a:t>Relation</a:t>
            </a:r>
            <a:r>
              <a:rPr sz="2800" spc="150" dirty="0"/>
              <a:t> </a:t>
            </a:r>
            <a:r>
              <a:rPr sz="2800" spc="165" dirty="0"/>
              <a:t>on</a:t>
            </a:r>
            <a:r>
              <a:rPr sz="2800" spc="155" dirty="0"/>
              <a:t> </a:t>
            </a:r>
            <a:r>
              <a:rPr sz="2800" spc="210" dirty="0"/>
              <a:t>a</a:t>
            </a:r>
            <a:r>
              <a:rPr sz="2800" spc="155" dirty="0"/>
              <a:t> </a:t>
            </a:r>
            <a:r>
              <a:rPr sz="2800" spc="235" dirty="0"/>
              <a:t>Set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824" y="3530400"/>
            <a:ext cx="10656599" cy="1512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17850" y="5277926"/>
            <a:ext cx="38658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70" dirty="0">
                <a:latin typeface="Cambria"/>
                <a:cs typeface="Cambria"/>
              </a:rPr>
              <a:t>Inverse</a:t>
            </a:r>
            <a:r>
              <a:rPr sz="2800" b="1" spc="165" dirty="0">
                <a:latin typeface="Cambria"/>
                <a:cs typeface="Cambria"/>
              </a:rPr>
              <a:t> </a:t>
            </a:r>
            <a:r>
              <a:rPr sz="2800" b="1" spc="140" dirty="0">
                <a:latin typeface="Cambria"/>
                <a:cs typeface="Cambria"/>
              </a:rPr>
              <a:t>of</a:t>
            </a:r>
            <a:r>
              <a:rPr sz="2800" b="1" spc="170" dirty="0">
                <a:latin typeface="Cambria"/>
                <a:cs typeface="Cambria"/>
              </a:rPr>
              <a:t> </a:t>
            </a:r>
            <a:r>
              <a:rPr sz="2800" b="1" spc="210" dirty="0">
                <a:latin typeface="Cambria"/>
                <a:cs typeface="Cambria"/>
              </a:rPr>
              <a:t>a</a:t>
            </a:r>
            <a:r>
              <a:rPr sz="2800" b="1" spc="165" dirty="0">
                <a:latin typeface="Cambria"/>
                <a:cs typeface="Cambria"/>
              </a:rPr>
              <a:t> </a:t>
            </a:r>
            <a:r>
              <a:rPr sz="2800" b="1" spc="185" dirty="0">
                <a:latin typeface="Cambria"/>
                <a:cs typeface="Cambria"/>
              </a:rPr>
              <a:t>Relation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44824" y="5892325"/>
            <a:ext cx="10517505" cy="2623820"/>
            <a:chOff x="2344824" y="5892325"/>
            <a:chExt cx="10517505" cy="26238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4824" y="5892325"/>
              <a:ext cx="10517099" cy="2100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4824" y="7992624"/>
              <a:ext cx="8496899" cy="5231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6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467" y="0"/>
                </a:lnTo>
                <a:lnTo>
                  <a:pt x="10983467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838450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2128" y="721214"/>
            <a:ext cx="2444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Types of</a:t>
            </a:r>
            <a:r>
              <a:rPr sz="2000" b="1" u="heavy" spc="1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1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Relations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8087" y="1838053"/>
            <a:ext cx="4979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95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145" dirty="0">
                <a:solidFill>
                  <a:srgbClr val="244582"/>
                </a:solidFill>
                <a:latin typeface="Cambria"/>
                <a:cs typeface="Cambria"/>
              </a:rPr>
              <a:t>Void</a:t>
            </a:r>
            <a:r>
              <a:rPr sz="3000" b="1" spc="18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145" dirty="0">
                <a:solidFill>
                  <a:srgbClr val="244582"/>
                </a:solidFill>
                <a:latin typeface="Cambria"/>
                <a:cs typeface="Cambria"/>
              </a:rPr>
              <a:t>or</a:t>
            </a:r>
            <a:r>
              <a:rPr sz="3000" b="1" spc="18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70" dirty="0">
                <a:solidFill>
                  <a:srgbClr val="244582"/>
                </a:solidFill>
                <a:latin typeface="Cambria"/>
                <a:cs typeface="Cambria"/>
              </a:rPr>
              <a:t>Empty</a:t>
            </a:r>
            <a:r>
              <a:rPr sz="3000" b="1" spc="18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7649" y="2497124"/>
            <a:ext cx="9581999" cy="1965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78087" y="5007759"/>
            <a:ext cx="40754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10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210" dirty="0">
                <a:solidFill>
                  <a:srgbClr val="244582"/>
                </a:solidFill>
                <a:latin typeface="Cambria"/>
                <a:cs typeface="Cambria"/>
              </a:rPr>
              <a:t>Universal</a:t>
            </a:r>
            <a:r>
              <a:rPr sz="3000" b="1" spc="17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649" y="5612375"/>
            <a:ext cx="9329999" cy="22391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7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018" y="9251434"/>
            <a:ext cx="11004550" cy="1035685"/>
          </a:xfrm>
          <a:custGeom>
            <a:avLst/>
            <a:gdLst/>
            <a:ahLst/>
            <a:cxnLst/>
            <a:rect l="l" t="t" r="r" b="b"/>
            <a:pathLst>
              <a:path w="11004550" h="1035684">
                <a:moveTo>
                  <a:pt x="11003981" y="1035565"/>
                </a:moveTo>
                <a:lnTo>
                  <a:pt x="0" y="1035565"/>
                </a:lnTo>
                <a:lnTo>
                  <a:pt x="0" y="0"/>
                </a:lnTo>
                <a:lnTo>
                  <a:pt x="11003981" y="0"/>
                </a:lnTo>
                <a:lnTo>
                  <a:pt x="11003981" y="1035565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448" y="2838450"/>
            <a:ext cx="47625" cy="6419850"/>
          </a:xfrm>
          <a:custGeom>
            <a:avLst/>
            <a:gdLst/>
            <a:ahLst/>
            <a:cxnLst/>
            <a:rect l="l" t="t" r="r" b="b"/>
            <a:pathLst>
              <a:path w="47625" h="6419850">
                <a:moveTo>
                  <a:pt x="47624" y="6419849"/>
                </a:moveTo>
                <a:lnTo>
                  <a:pt x="0" y="6419849"/>
                </a:lnTo>
                <a:lnTo>
                  <a:pt x="0" y="0"/>
                </a:lnTo>
                <a:lnTo>
                  <a:pt x="47624" y="0"/>
                </a:lnTo>
                <a:lnTo>
                  <a:pt x="47624" y="641984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2924" y="2536735"/>
            <a:ext cx="37452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14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195" dirty="0">
                <a:solidFill>
                  <a:srgbClr val="244582"/>
                </a:solidFill>
                <a:latin typeface="Cambria"/>
                <a:cs typeface="Cambria"/>
              </a:rPr>
              <a:t>Identity</a:t>
            </a:r>
            <a:r>
              <a:rPr sz="3000" b="1" spc="16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2863" y="3034400"/>
            <a:ext cx="10748999" cy="1255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2863" y="4364350"/>
            <a:ext cx="10748999" cy="1255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2863" y="5827224"/>
            <a:ext cx="11278499" cy="19331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8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3595" cy="1028700"/>
          </a:xfrm>
          <a:custGeom>
            <a:avLst/>
            <a:gdLst/>
            <a:ahLst/>
            <a:cxnLst/>
            <a:rect l="l" t="t" r="r" b="b"/>
            <a:pathLst>
              <a:path w="10983595" h="1028700">
                <a:moveTo>
                  <a:pt x="0" y="0"/>
                </a:moveTo>
                <a:lnTo>
                  <a:pt x="10983599" y="0"/>
                </a:lnTo>
                <a:lnTo>
                  <a:pt x="109835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6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598" y="2534149"/>
            <a:ext cx="48260" cy="6420485"/>
          </a:xfrm>
          <a:custGeom>
            <a:avLst/>
            <a:gdLst/>
            <a:ahLst/>
            <a:cxnLst/>
            <a:rect l="l" t="t" r="r" b="b"/>
            <a:pathLst>
              <a:path w="48259" h="6420484">
                <a:moveTo>
                  <a:pt x="47699" y="6419999"/>
                </a:moveTo>
                <a:lnTo>
                  <a:pt x="0" y="6419999"/>
                </a:lnTo>
                <a:lnTo>
                  <a:pt x="0" y="0"/>
                </a:lnTo>
                <a:lnTo>
                  <a:pt x="47699" y="0"/>
                </a:lnTo>
                <a:lnTo>
                  <a:pt x="47699" y="6419999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9087" y="1472534"/>
            <a:ext cx="3998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14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195" dirty="0">
                <a:solidFill>
                  <a:srgbClr val="244582"/>
                </a:solidFill>
                <a:latin typeface="Cambria"/>
                <a:cs typeface="Cambria"/>
              </a:rPr>
              <a:t>Reflexive</a:t>
            </a:r>
            <a:r>
              <a:rPr sz="3000" b="1" spc="15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1788" y="2179077"/>
            <a:ext cx="10156799" cy="1495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1800" y="3724198"/>
            <a:ext cx="9827999" cy="5540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51788" y="4713473"/>
            <a:ext cx="11247755" cy="369570"/>
          </a:xfrm>
          <a:prstGeom prst="rect">
            <a:avLst/>
          </a:prstGeom>
          <a:solidFill>
            <a:srgbClr val="C6D4EE"/>
          </a:solidFill>
        </p:spPr>
        <p:txBody>
          <a:bodyPr vert="horz" wrap="square" lIns="0" tIns="285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5"/>
              </a:spcBef>
            </a:pPr>
            <a:r>
              <a:rPr sz="1800" spc="60" dirty="0">
                <a:latin typeface="Cambria"/>
                <a:cs typeface="Cambria"/>
              </a:rPr>
              <a:t>Note: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i="1" spc="95" dirty="0">
                <a:latin typeface="Cambria"/>
                <a:cs typeface="Cambria"/>
              </a:rPr>
              <a:t>Every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70" dirty="0">
                <a:latin typeface="Cambria"/>
                <a:cs typeface="Cambria"/>
              </a:rPr>
              <a:t>identity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55" dirty="0">
                <a:latin typeface="Cambria"/>
                <a:cs typeface="Cambria"/>
              </a:rPr>
              <a:t>relation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spc="110" dirty="0">
                <a:latin typeface="Cambria"/>
                <a:cs typeface="Cambria"/>
              </a:rPr>
              <a:t>is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75" dirty="0">
                <a:latin typeface="Cambria"/>
                <a:cs typeface="Cambria"/>
              </a:rPr>
              <a:t>Reflexive,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65" dirty="0">
                <a:latin typeface="Cambria"/>
                <a:cs typeface="Cambria"/>
              </a:rPr>
              <a:t>but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40" dirty="0">
                <a:latin typeface="Cambria"/>
                <a:cs typeface="Cambria"/>
              </a:rPr>
              <a:t>the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40" dirty="0">
                <a:latin typeface="Cambria"/>
                <a:cs typeface="Cambria"/>
              </a:rPr>
              <a:t>converse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spc="110" dirty="0">
                <a:latin typeface="Cambria"/>
                <a:cs typeface="Cambria"/>
              </a:rPr>
              <a:t>is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40" dirty="0">
                <a:latin typeface="Cambria"/>
                <a:cs typeface="Cambria"/>
              </a:rPr>
              <a:t>not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spc="60" dirty="0">
                <a:latin typeface="Cambria"/>
                <a:cs typeface="Cambria"/>
              </a:rPr>
              <a:t>true.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9087" y="5647771"/>
            <a:ext cx="4294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244582"/>
                </a:solidFill>
                <a:latin typeface="Arial"/>
                <a:cs typeface="Arial"/>
              </a:rPr>
              <a:t>□</a:t>
            </a:r>
            <a:r>
              <a:rPr sz="3000" b="1" spc="-100" dirty="0">
                <a:solidFill>
                  <a:srgbClr val="244582"/>
                </a:solidFill>
                <a:latin typeface="Arial"/>
                <a:cs typeface="Arial"/>
              </a:rPr>
              <a:t> </a:t>
            </a:r>
            <a:r>
              <a:rPr sz="3000" b="1" spc="215" dirty="0">
                <a:solidFill>
                  <a:srgbClr val="244582"/>
                </a:solidFill>
                <a:latin typeface="Cambria"/>
                <a:cs typeface="Cambria"/>
              </a:rPr>
              <a:t>Symmetric</a:t>
            </a:r>
            <a:r>
              <a:rPr sz="3000" b="1" spc="175" dirty="0">
                <a:solidFill>
                  <a:srgbClr val="244582"/>
                </a:solidFill>
                <a:latin typeface="Cambria"/>
                <a:cs typeface="Cambria"/>
              </a:rPr>
              <a:t> </a:t>
            </a:r>
            <a:r>
              <a:rPr sz="3000" b="1" spc="200" dirty="0">
                <a:solidFill>
                  <a:srgbClr val="244582"/>
                </a:solidFill>
                <a:latin typeface="Cambria"/>
                <a:cs typeface="Cambria"/>
              </a:rPr>
              <a:t>Relation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2099" y="6463437"/>
            <a:ext cx="11095499" cy="14141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5" smtClean="0"/>
              <a:t>13/06/23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0"/>
              </a:lnSpc>
            </a:pPr>
            <a:r>
              <a:rPr lang="en-US" spc="-10" smtClean="0"/>
              <a:t>RELATIONS &amp; FUNCTIONS/041 MATHEMATHICS/MADHANKUMAR A /MATHS/SNS ACADEMY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6769080" y="9734686"/>
            <a:ext cx="5695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470"/>
              </a:lnSpc>
            </a:pPr>
            <a:fld id="{81D60167-4931-47E6-BA6A-407CBD079E47}" type="slidenum">
              <a:rPr spc="-5" smtClean="0"/>
              <a:pPr marL="135890">
                <a:lnSpc>
                  <a:spcPts val="1470"/>
                </a:lnSpc>
              </a:pPr>
              <a:t>9</a:t>
            </a:fld>
            <a:r>
              <a:rPr spc="-5" smtClean="0"/>
              <a:t>/2</a:t>
            </a:r>
            <a:r>
              <a:rPr lang="en-US" spc="-5" dirty="0" smtClean="0"/>
              <a:t>5</a:t>
            </a:r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440</Words>
  <Application>Microsoft Office PowerPoint</Application>
  <PresentationFormat>Custom</PresentationFormat>
  <Paragraphs>134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Wingdings</vt:lpstr>
      <vt:lpstr>Office Theme</vt:lpstr>
      <vt:lpstr>SUBJECT NAME  -  041 MATHEMATICS</vt:lpstr>
      <vt:lpstr>PowerPoint Presentation</vt:lpstr>
      <vt:lpstr>PowerPoint Presentation</vt:lpstr>
      <vt:lpstr>PowerPoint Presentation</vt:lpstr>
      <vt:lpstr>Domain of a Relation.</vt:lpstr>
      <vt:lpstr>Relation on 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KINDS OF FUNCTIONS</vt:lpstr>
      <vt:lpstr>PowerPoint Presentation</vt:lpstr>
      <vt:lpstr>PowerPoint Presentation</vt:lpstr>
      <vt:lpstr>Composition of Functions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Lecture Notes 1</dc:title>
  <dc:creator>C.BHARATHIRA</dc:creator>
  <cp:lastModifiedBy>C.BHARATHIRAJA</cp:lastModifiedBy>
  <cp:revision>6</cp:revision>
  <dcterms:created xsi:type="dcterms:W3CDTF">2023-05-04T06:34:38Z</dcterms:created>
  <dcterms:modified xsi:type="dcterms:W3CDTF">2023-05-18T06:25:28Z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